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Calibri" panose="020F0502020204030204" pitchFamily="34" charset="0"/>
      <p:regular r:id="rId17"/>
      <p:bold r:id="rId18"/>
      <p:italic r:id="rId19"/>
      <p:boldItalic r:id="rId20"/>
    </p:embeddedFont>
    <p:embeddedFont>
      <p:font typeface="Good Times" panose="020B0604020202020204" charset="0"/>
      <p:regular r:id="rId21"/>
    </p:embeddedFont>
    <p:embeddedFont>
      <p:font typeface="Lato 2" panose="020B0604020202020204" charset="0"/>
      <p:regular r:id="rId22"/>
    </p:embeddedFont>
    <p:embeddedFont>
      <p:font typeface="Lato 2 Bold" panose="020B0604020202020204" charset="0"/>
      <p:regular r:id="rId23"/>
    </p:embeddedFont>
    <p:embeddedFont>
      <p:font typeface="Lato Bold" panose="020B0604020202020204" charset="0"/>
      <p:regular r:id="rId24"/>
    </p:embeddedFont>
    <p:embeddedFont>
      <p:font typeface="Lato Bold Bold" panose="020B0604020202020204" charset="0"/>
      <p:regular r:id="rId25"/>
    </p:embeddedFont>
    <p:embeddedFont>
      <p:font typeface="Lato Bold Bold Italics" panose="020B06040202020202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754"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60.jpeg"/></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png"/><Relationship Id="rId3" Type="http://schemas.openxmlformats.org/officeDocument/2006/relationships/image" Target="../media/image12.jpeg"/><Relationship Id="rId7" Type="http://schemas.openxmlformats.org/officeDocument/2006/relationships/image" Target="../media/image5.svg"/><Relationship Id="rId12"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8.jpeg"/><Relationship Id="rId5" Type="http://schemas.openxmlformats.org/officeDocument/2006/relationships/image" Target="../media/image14.jpeg"/><Relationship Id="rId10" Type="http://schemas.openxmlformats.org/officeDocument/2006/relationships/image" Target="../media/image17.jpeg"/><Relationship Id="rId4" Type="http://schemas.openxmlformats.org/officeDocument/2006/relationships/image" Target="../media/image13.jpeg"/><Relationship Id="rId9" Type="http://schemas.openxmlformats.org/officeDocument/2006/relationships/image" Target="../media/image16.png"/><Relationship Id="rId14" Type="http://schemas.openxmlformats.org/officeDocument/2006/relationships/image" Target="../media/image21.jpe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4.jpe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jpeg"/><Relationship Id="rId9" Type="http://schemas.openxmlformats.org/officeDocument/2006/relationships/image" Target="../media/image41.jpeg"/></Relationships>
</file>

<file path=ppt/slides/_rels/slide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44.jpeg"/></Relationships>
</file>

<file path=ppt/slides/_rels/slide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4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500" b="12500"/>
          <a:stretch>
            <a:fillRect/>
          </a:stretch>
        </p:blipFill>
        <p:spPr>
          <a:xfrm>
            <a:off x="0" y="0"/>
            <a:ext cx="18288000" cy="10287000"/>
          </a:xfrm>
          <a:prstGeom prst="rect">
            <a:avLst/>
          </a:prstGeom>
        </p:spPr>
      </p:pic>
      <p:sp>
        <p:nvSpPr>
          <p:cNvPr id="3" name="TextBox 3"/>
          <p:cNvSpPr txBox="1"/>
          <p:nvPr/>
        </p:nvSpPr>
        <p:spPr>
          <a:xfrm>
            <a:off x="1028700" y="4004246"/>
            <a:ext cx="16230600" cy="1139254"/>
          </a:xfrm>
          <a:prstGeom prst="rect">
            <a:avLst/>
          </a:prstGeom>
        </p:spPr>
        <p:txBody>
          <a:bodyPr lIns="0" tIns="0" rIns="0" bIns="0" rtlCol="0" anchor="t">
            <a:spAutoFit/>
          </a:bodyPr>
          <a:lstStyle/>
          <a:p>
            <a:pPr algn="ctr">
              <a:lnSpc>
                <a:spcPts val="9389"/>
              </a:lnSpc>
            </a:pPr>
            <a:r>
              <a:rPr lang="en-US" sz="6706">
                <a:solidFill>
                  <a:srgbClr val="FFFFFF"/>
                </a:solidFill>
                <a:latin typeface="Good Times"/>
              </a:rPr>
              <a:t>introduction to beemac inc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500" b="12500"/>
          <a:stretch>
            <a:fillRect/>
          </a:stretch>
        </p:blipFill>
        <p:spPr>
          <a:xfrm>
            <a:off x="0" y="0"/>
            <a:ext cx="18288000" cy="10287000"/>
          </a:xfrm>
          <a:prstGeom prst="rect">
            <a:avLst/>
          </a:prstGeom>
        </p:spPr>
      </p:pic>
      <p:grpSp>
        <p:nvGrpSpPr>
          <p:cNvPr id="3" name="Group 3"/>
          <p:cNvGrpSpPr/>
          <p:nvPr/>
        </p:nvGrpSpPr>
        <p:grpSpPr>
          <a:xfrm>
            <a:off x="0" y="3010769"/>
            <a:ext cx="18288000" cy="7276231"/>
            <a:chOff x="0" y="0"/>
            <a:chExt cx="2600728" cy="1034749"/>
          </a:xfrm>
        </p:grpSpPr>
        <p:sp>
          <p:nvSpPr>
            <p:cNvPr id="4" name="Freeform 4"/>
            <p:cNvSpPr/>
            <p:nvPr/>
          </p:nvSpPr>
          <p:spPr>
            <a:xfrm>
              <a:off x="0" y="0"/>
              <a:ext cx="2600728" cy="1034749"/>
            </a:xfrm>
            <a:custGeom>
              <a:avLst/>
              <a:gdLst/>
              <a:ahLst/>
              <a:cxnLst/>
              <a:rect l="l" t="t" r="r" b="b"/>
              <a:pathLst>
                <a:path w="2600728" h="1034749">
                  <a:moveTo>
                    <a:pt x="0" y="0"/>
                  </a:moveTo>
                  <a:lnTo>
                    <a:pt x="2600728" y="0"/>
                  </a:lnTo>
                  <a:lnTo>
                    <a:pt x="2600728" y="1034749"/>
                  </a:lnTo>
                  <a:lnTo>
                    <a:pt x="0" y="1034749"/>
                  </a:lnTo>
                  <a:close/>
                </a:path>
              </a:pathLst>
            </a:custGeom>
            <a:solidFill>
              <a:srgbClr val="FFFFFF"/>
            </a:solidFill>
          </p:spPr>
          <p:txBody>
            <a:bodyPr/>
            <a:lstStyle/>
            <a:p>
              <a:endParaRPr lang="en-US"/>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a:p>
          </p:txBody>
        </p:sp>
      </p:grpSp>
      <p:grpSp>
        <p:nvGrpSpPr>
          <p:cNvPr id="6" name="Group 6"/>
          <p:cNvGrpSpPr/>
          <p:nvPr/>
        </p:nvGrpSpPr>
        <p:grpSpPr>
          <a:xfrm>
            <a:off x="90296" y="96389"/>
            <a:ext cx="1554907" cy="1883671"/>
            <a:chOff x="0" y="0"/>
            <a:chExt cx="2073210" cy="2511562"/>
          </a:xfrm>
        </p:grpSpPr>
        <p:grpSp>
          <p:nvGrpSpPr>
            <p:cNvPr id="7" name="Group 7"/>
            <p:cNvGrpSpPr/>
            <p:nvPr/>
          </p:nvGrpSpPr>
          <p:grpSpPr>
            <a:xfrm rot="5399999">
              <a:off x="92512" y="420629"/>
              <a:ext cx="975482" cy="1135107"/>
              <a:chOff x="0" y="0"/>
              <a:chExt cx="698500" cy="812800"/>
            </a:xfrm>
          </p:grpSpPr>
          <p:sp>
            <p:nvSpPr>
              <p:cNvPr id="8" name="Freeform 8"/>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9" name="TextBox 9"/>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nvGrpSpPr>
            <p:cNvPr id="10" name="Group 10"/>
            <p:cNvGrpSpPr/>
            <p:nvPr/>
          </p:nvGrpSpPr>
          <p:grpSpPr>
            <a:xfrm rot="5399999">
              <a:off x="1005215" y="955826"/>
              <a:ext cx="975482" cy="1135107"/>
              <a:chOff x="0" y="0"/>
              <a:chExt cx="698500" cy="812800"/>
            </a:xfrm>
          </p:grpSpPr>
          <p:sp>
            <p:nvSpPr>
              <p:cNvPr id="11" name="Freeform 11"/>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12" name="TextBox 12"/>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nvGrpSpPr>
            <p:cNvPr id="13" name="Group 13"/>
            <p:cNvGrpSpPr/>
            <p:nvPr/>
          </p:nvGrpSpPr>
          <p:grpSpPr>
            <a:xfrm rot="5399999">
              <a:off x="79812" y="1456267"/>
              <a:ext cx="975482" cy="1135107"/>
              <a:chOff x="0" y="0"/>
              <a:chExt cx="698500" cy="812800"/>
            </a:xfrm>
          </p:grpSpPr>
          <p:sp>
            <p:nvSpPr>
              <p:cNvPr id="14" name="Freeform 14"/>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15" name="TextBox 15"/>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nvGrpSpPr>
            <p:cNvPr id="16" name="Group 16"/>
            <p:cNvGrpSpPr/>
            <p:nvPr/>
          </p:nvGrpSpPr>
          <p:grpSpPr>
            <a:xfrm rot="5399999">
              <a:off x="1017915" y="-79812"/>
              <a:ext cx="975482" cy="1135107"/>
              <a:chOff x="0" y="0"/>
              <a:chExt cx="698500" cy="812800"/>
            </a:xfrm>
          </p:grpSpPr>
          <p:sp>
            <p:nvSpPr>
              <p:cNvPr id="17" name="Freeform 1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18" name="TextBox 18"/>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sp>
        <p:nvSpPr>
          <p:cNvPr id="19" name="TextBox 19"/>
          <p:cNvSpPr txBox="1"/>
          <p:nvPr/>
        </p:nvSpPr>
        <p:spPr>
          <a:xfrm>
            <a:off x="1912648" y="401684"/>
            <a:ext cx="5719652" cy="375604"/>
          </a:xfrm>
          <a:prstGeom prst="rect">
            <a:avLst/>
          </a:prstGeom>
        </p:spPr>
        <p:txBody>
          <a:bodyPr lIns="0" tIns="0" rIns="0" bIns="0" rtlCol="0" anchor="t">
            <a:spAutoFit/>
          </a:bodyPr>
          <a:lstStyle/>
          <a:p>
            <a:pPr marL="0" lvl="0" indent="0">
              <a:lnSpc>
                <a:spcPts val="2918"/>
              </a:lnSpc>
              <a:spcBef>
                <a:spcPct val="0"/>
              </a:spcBef>
            </a:pPr>
            <a:r>
              <a:rPr lang="en-US" sz="2652">
                <a:solidFill>
                  <a:srgbClr val="D9E027"/>
                </a:solidFill>
                <a:latin typeface="Lato Bold Bold"/>
              </a:rPr>
              <a:t>BEEMAC INC.</a:t>
            </a:r>
          </a:p>
        </p:txBody>
      </p:sp>
      <p:grpSp>
        <p:nvGrpSpPr>
          <p:cNvPr id="20" name="Group 20"/>
          <p:cNvGrpSpPr/>
          <p:nvPr/>
        </p:nvGrpSpPr>
        <p:grpSpPr>
          <a:xfrm>
            <a:off x="8309545" y="551617"/>
            <a:ext cx="9978455" cy="9136124"/>
            <a:chOff x="0" y="0"/>
            <a:chExt cx="13304607" cy="12181498"/>
          </a:xfrm>
        </p:grpSpPr>
        <p:pic>
          <p:nvPicPr>
            <p:cNvPr id="21" name="Picture 21"/>
            <p:cNvPicPr>
              <a:picLocks noChangeAspect="1"/>
            </p:cNvPicPr>
            <p:nvPr/>
          </p:nvPicPr>
          <p:blipFill>
            <a:blip r:embed="rId3"/>
            <a:srcRect l="32756" r="32756"/>
            <a:stretch>
              <a:fillRect/>
            </a:stretch>
          </p:blipFill>
          <p:spPr>
            <a:xfrm>
              <a:off x="0" y="0"/>
              <a:ext cx="3628529" cy="8120999"/>
            </a:xfrm>
            <a:prstGeom prst="rect">
              <a:avLst/>
            </a:prstGeom>
          </p:spPr>
        </p:pic>
        <p:pic>
          <p:nvPicPr>
            <p:cNvPr id="22" name="Picture 22"/>
            <p:cNvPicPr>
              <a:picLocks noChangeAspect="1"/>
            </p:cNvPicPr>
            <p:nvPr/>
          </p:nvPicPr>
          <p:blipFill>
            <a:blip r:embed="rId4"/>
            <a:srcRect t="12811" b="12811"/>
            <a:stretch>
              <a:fillRect/>
            </a:stretch>
          </p:blipFill>
          <p:spPr>
            <a:xfrm>
              <a:off x="3628529" y="0"/>
              <a:ext cx="6047549" cy="4060499"/>
            </a:xfrm>
            <a:prstGeom prst="rect">
              <a:avLst/>
            </a:prstGeom>
          </p:spPr>
        </p:pic>
        <p:pic>
          <p:nvPicPr>
            <p:cNvPr id="23" name="Picture 23"/>
            <p:cNvPicPr>
              <a:picLocks noChangeAspect="1"/>
            </p:cNvPicPr>
            <p:nvPr/>
          </p:nvPicPr>
          <p:blipFill>
            <a:blip r:embed="rId5"/>
            <a:srcRect l="30055" r="30055"/>
            <a:stretch>
              <a:fillRect/>
            </a:stretch>
          </p:blipFill>
          <p:spPr>
            <a:xfrm>
              <a:off x="9676078" y="0"/>
              <a:ext cx="3628529" cy="8120999"/>
            </a:xfrm>
            <a:prstGeom prst="rect">
              <a:avLst/>
            </a:prstGeom>
          </p:spPr>
        </p:pic>
        <p:pic>
          <p:nvPicPr>
            <p:cNvPr id="24" name="Picture 24"/>
            <p:cNvPicPr>
              <a:picLocks noChangeAspect="1"/>
            </p:cNvPicPr>
            <p:nvPr/>
          </p:nvPicPr>
          <p:blipFill>
            <a:blip r:embed="rId6"/>
            <a:srcRect l="6846" r="6846"/>
            <a:stretch>
              <a:fillRect/>
            </a:stretch>
          </p:blipFill>
          <p:spPr>
            <a:xfrm>
              <a:off x="3628529" y="4060499"/>
              <a:ext cx="6047549" cy="4060499"/>
            </a:xfrm>
            <a:prstGeom prst="rect">
              <a:avLst/>
            </a:prstGeom>
          </p:spPr>
        </p:pic>
        <p:pic>
          <p:nvPicPr>
            <p:cNvPr id="25" name="Picture 25"/>
            <p:cNvPicPr>
              <a:picLocks noChangeAspect="1"/>
            </p:cNvPicPr>
            <p:nvPr/>
          </p:nvPicPr>
          <p:blipFill>
            <a:blip r:embed="rId7"/>
            <a:srcRect t="14124" b="45211"/>
            <a:stretch>
              <a:fillRect/>
            </a:stretch>
          </p:blipFill>
          <p:spPr>
            <a:xfrm>
              <a:off x="0" y="8120999"/>
              <a:ext cx="13304607" cy="4060499"/>
            </a:xfrm>
            <a:prstGeom prst="rect">
              <a:avLst/>
            </a:prstGeom>
          </p:spPr>
        </p:pic>
      </p:grpSp>
      <p:sp>
        <p:nvSpPr>
          <p:cNvPr id="26" name="Freeform 26"/>
          <p:cNvSpPr/>
          <p:nvPr/>
        </p:nvSpPr>
        <p:spPr>
          <a:xfrm>
            <a:off x="4429707" y="777288"/>
            <a:ext cx="4898574" cy="2498272"/>
          </a:xfrm>
          <a:custGeom>
            <a:avLst/>
            <a:gdLst/>
            <a:ahLst/>
            <a:cxnLst/>
            <a:rect l="l" t="t" r="r" b="b"/>
            <a:pathLst>
              <a:path w="4898574" h="2498272">
                <a:moveTo>
                  <a:pt x="0" y="0"/>
                </a:moveTo>
                <a:lnTo>
                  <a:pt x="4898573" y="0"/>
                </a:lnTo>
                <a:lnTo>
                  <a:pt x="4898573" y="2498273"/>
                </a:lnTo>
                <a:lnTo>
                  <a:pt x="0" y="24982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7" name="TextBox 27"/>
          <p:cNvSpPr txBox="1"/>
          <p:nvPr/>
        </p:nvSpPr>
        <p:spPr>
          <a:xfrm>
            <a:off x="4799723" y="1054347"/>
            <a:ext cx="4158541" cy="1756177"/>
          </a:xfrm>
          <a:prstGeom prst="rect">
            <a:avLst/>
          </a:prstGeom>
        </p:spPr>
        <p:txBody>
          <a:bodyPr lIns="0" tIns="0" rIns="0" bIns="0" rtlCol="0" anchor="t">
            <a:spAutoFit/>
          </a:bodyPr>
          <a:lstStyle/>
          <a:p>
            <a:pPr algn="ctr">
              <a:lnSpc>
                <a:spcPts val="7069"/>
              </a:lnSpc>
            </a:pPr>
            <a:r>
              <a:rPr lang="en-US" sz="5049">
                <a:solidFill>
                  <a:srgbClr val="000000"/>
                </a:solidFill>
                <a:latin typeface="Good Times"/>
              </a:rPr>
              <a:t>our offices</a:t>
            </a:r>
          </a:p>
        </p:txBody>
      </p:sp>
      <p:grpSp>
        <p:nvGrpSpPr>
          <p:cNvPr id="28" name="Group 28"/>
          <p:cNvGrpSpPr/>
          <p:nvPr/>
        </p:nvGrpSpPr>
        <p:grpSpPr>
          <a:xfrm>
            <a:off x="1028700" y="3386594"/>
            <a:ext cx="471307" cy="548430"/>
            <a:chOff x="0" y="0"/>
            <a:chExt cx="698500" cy="812800"/>
          </a:xfrm>
        </p:grpSpPr>
        <p:sp>
          <p:nvSpPr>
            <p:cNvPr id="29" name="Freeform 29"/>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00000"/>
            </a:solidFill>
          </p:spPr>
          <p:txBody>
            <a:bodyPr/>
            <a:lstStyle/>
            <a:p>
              <a:endParaRPr lang="en-US"/>
            </a:p>
          </p:txBody>
        </p:sp>
        <p:sp>
          <p:nvSpPr>
            <p:cNvPr id="30" name="TextBox 30"/>
            <p:cNvSpPr txBox="1"/>
            <p:nvPr/>
          </p:nvSpPr>
          <p:spPr>
            <a:xfrm>
              <a:off x="0" y="25400"/>
              <a:ext cx="698500" cy="647700"/>
            </a:xfrm>
            <a:prstGeom prst="rect">
              <a:avLst/>
            </a:prstGeom>
          </p:spPr>
          <p:txBody>
            <a:bodyPr lIns="50800" tIns="50800" rIns="50800" bIns="50800" rtlCol="0" anchor="ctr"/>
            <a:lstStyle/>
            <a:p>
              <a:pPr algn="ctr">
                <a:lnSpc>
                  <a:spcPts val="3499"/>
                </a:lnSpc>
              </a:pPr>
              <a:endParaRPr/>
            </a:p>
          </p:txBody>
        </p:sp>
      </p:grpSp>
      <p:sp>
        <p:nvSpPr>
          <p:cNvPr id="31" name="TextBox 31"/>
          <p:cNvSpPr txBox="1"/>
          <p:nvPr/>
        </p:nvSpPr>
        <p:spPr>
          <a:xfrm>
            <a:off x="1693353" y="3444080"/>
            <a:ext cx="4571907" cy="384916"/>
          </a:xfrm>
          <a:prstGeom prst="rect">
            <a:avLst/>
          </a:prstGeom>
        </p:spPr>
        <p:txBody>
          <a:bodyPr lIns="0" tIns="0" rIns="0" bIns="0" rtlCol="0" anchor="t">
            <a:spAutoFit/>
          </a:bodyPr>
          <a:lstStyle/>
          <a:p>
            <a:pPr>
              <a:lnSpc>
                <a:spcPts val="3131"/>
              </a:lnSpc>
              <a:spcBef>
                <a:spcPct val="0"/>
              </a:spcBef>
            </a:pPr>
            <a:r>
              <a:rPr lang="en-US" sz="2236" spc="447">
                <a:solidFill>
                  <a:srgbClr val="000000"/>
                </a:solidFill>
                <a:latin typeface="Lato Bold Bold"/>
              </a:rPr>
              <a:t>BEAVER, PENNSYLVANIA</a:t>
            </a:r>
          </a:p>
        </p:txBody>
      </p:sp>
      <p:grpSp>
        <p:nvGrpSpPr>
          <p:cNvPr id="32" name="Group 32"/>
          <p:cNvGrpSpPr/>
          <p:nvPr/>
        </p:nvGrpSpPr>
        <p:grpSpPr>
          <a:xfrm>
            <a:off x="1028700" y="4869285"/>
            <a:ext cx="471307" cy="548430"/>
            <a:chOff x="0" y="0"/>
            <a:chExt cx="698500" cy="812800"/>
          </a:xfrm>
        </p:grpSpPr>
        <p:sp>
          <p:nvSpPr>
            <p:cNvPr id="33" name="Freeform 33"/>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00000"/>
            </a:solidFill>
          </p:spPr>
          <p:txBody>
            <a:bodyPr/>
            <a:lstStyle/>
            <a:p>
              <a:endParaRPr lang="en-US"/>
            </a:p>
          </p:txBody>
        </p:sp>
        <p:sp>
          <p:nvSpPr>
            <p:cNvPr id="34" name="TextBox 34"/>
            <p:cNvSpPr txBox="1"/>
            <p:nvPr/>
          </p:nvSpPr>
          <p:spPr>
            <a:xfrm>
              <a:off x="0" y="25400"/>
              <a:ext cx="698500" cy="647700"/>
            </a:xfrm>
            <a:prstGeom prst="rect">
              <a:avLst/>
            </a:prstGeom>
          </p:spPr>
          <p:txBody>
            <a:bodyPr lIns="50800" tIns="50800" rIns="50800" bIns="50800" rtlCol="0" anchor="ctr"/>
            <a:lstStyle/>
            <a:p>
              <a:pPr algn="ctr">
                <a:lnSpc>
                  <a:spcPts val="3499"/>
                </a:lnSpc>
              </a:pPr>
              <a:endParaRPr/>
            </a:p>
          </p:txBody>
        </p:sp>
      </p:grpSp>
      <p:sp>
        <p:nvSpPr>
          <p:cNvPr id="35" name="TextBox 35"/>
          <p:cNvSpPr txBox="1"/>
          <p:nvPr/>
        </p:nvSpPr>
        <p:spPr>
          <a:xfrm>
            <a:off x="1693353" y="4927229"/>
            <a:ext cx="5602921" cy="384916"/>
          </a:xfrm>
          <a:prstGeom prst="rect">
            <a:avLst/>
          </a:prstGeom>
        </p:spPr>
        <p:txBody>
          <a:bodyPr lIns="0" tIns="0" rIns="0" bIns="0" rtlCol="0" anchor="t">
            <a:spAutoFit/>
          </a:bodyPr>
          <a:lstStyle/>
          <a:p>
            <a:pPr>
              <a:lnSpc>
                <a:spcPts val="3131"/>
              </a:lnSpc>
              <a:spcBef>
                <a:spcPct val="0"/>
              </a:spcBef>
            </a:pPr>
            <a:r>
              <a:rPr lang="en-US" sz="2236" spc="447">
                <a:solidFill>
                  <a:srgbClr val="000000"/>
                </a:solidFill>
                <a:latin typeface="Lato Bold Bold"/>
              </a:rPr>
              <a:t>PITTSBURGH, PENNSYLVANIA</a:t>
            </a:r>
          </a:p>
        </p:txBody>
      </p:sp>
      <p:grpSp>
        <p:nvGrpSpPr>
          <p:cNvPr id="36" name="Group 36"/>
          <p:cNvGrpSpPr/>
          <p:nvPr/>
        </p:nvGrpSpPr>
        <p:grpSpPr>
          <a:xfrm>
            <a:off x="1028700" y="6100455"/>
            <a:ext cx="471307" cy="548430"/>
            <a:chOff x="0" y="0"/>
            <a:chExt cx="698500" cy="812800"/>
          </a:xfrm>
        </p:grpSpPr>
        <p:sp>
          <p:nvSpPr>
            <p:cNvPr id="37" name="Freeform 3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00000"/>
            </a:solidFill>
          </p:spPr>
          <p:txBody>
            <a:bodyPr/>
            <a:lstStyle/>
            <a:p>
              <a:endParaRPr lang="en-US"/>
            </a:p>
          </p:txBody>
        </p:sp>
        <p:sp>
          <p:nvSpPr>
            <p:cNvPr id="38" name="TextBox 38"/>
            <p:cNvSpPr txBox="1"/>
            <p:nvPr/>
          </p:nvSpPr>
          <p:spPr>
            <a:xfrm>
              <a:off x="0" y="25400"/>
              <a:ext cx="698500" cy="647700"/>
            </a:xfrm>
            <a:prstGeom prst="rect">
              <a:avLst/>
            </a:prstGeom>
          </p:spPr>
          <p:txBody>
            <a:bodyPr lIns="50800" tIns="50800" rIns="50800" bIns="50800" rtlCol="0" anchor="ctr"/>
            <a:lstStyle/>
            <a:p>
              <a:pPr algn="ctr">
                <a:lnSpc>
                  <a:spcPts val="3499"/>
                </a:lnSpc>
              </a:pPr>
              <a:endParaRPr/>
            </a:p>
          </p:txBody>
        </p:sp>
      </p:grpSp>
      <p:sp>
        <p:nvSpPr>
          <p:cNvPr id="39" name="TextBox 39"/>
          <p:cNvSpPr txBox="1"/>
          <p:nvPr/>
        </p:nvSpPr>
        <p:spPr>
          <a:xfrm>
            <a:off x="1693353" y="6158399"/>
            <a:ext cx="5602921" cy="384916"/>
          </a:xfrm>
          <a:prstGeom prst="rect">
            <a:avLst/>
          </a:prstGeom>
        </p:spPr>
        <p:txBody>
          <a:bodyPr lIns="0" tIns="0" rIns="0" bIns="0" rtlCol="0" anchor="t">
            <a:spAutoFit/>
          </a:bodyPr>
          <a:lstStyle/>
          <a:p>
            <a:pPr>
              <a:lnSpc>
                <a:spcPts val="3131"/>
              </a:lnSpc>
              <a:spcBef>
                <a:spcPct val="0"/>
              </a:spcBef>
            </a:pPr>
            <a:r>
              <a:rPr lang="en-US" sz="2236" spc="447">
                <a:solidFill>
                  <a:srgbClr val="000000"/>
                </a:solidFill>
                <a:latin typeface="Lato Bold Bold"/>
              </a:rPr>
              <a:t>HOUSTON, TEXAS</a:t>
            </a:r>
          </a:p>
        </p:txBody>
      </p:sp>
      <p:grpSp>
        <p:nvGrpSpPr>
          <p:cNvPr id="40" name="Group 40"/>
          <p:cNvGrpSpPr/>
          <p:nvPr/>
        </p:nvGrpSpPr>
        <p:grpSpPr>
          <a:xfrm>
            <a:off x="1028700" y="7334684"/>
            <a:ext cx="471307" cy="548430"/>
            <a:chOff x="0" y="0"/>
            <a:chExt cx="698500" cy="812800"/>
          </a:xfrm>
        </p:grpSpPr>
        <p:sp>
          <p:nvSpPr>
            <p:cNvPr id="41" name="Freeform 41"/>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00000"/>
            </a:solidFill>
          </p:spPr>
          <p:txBody>
            <a:bodyPr/>
            <a:lstStyle/>
            <a:p>
              <a:endParaRPr lang="en-US"/>
            </a:p>
          </p:txBody>
        </p:sp>
        <p:sp>
          <p:nvSpPr>
            <p:cNvPr id="42" name="TextBox 42"/>
            <p:cNvSpPr txBox="1"/>
            <p:nvPr/>
          </p:nvSpPr>
          <p:spPr>
            <a:xfrm>
              <a:off x="0" y="25400"/>
              <a:ext cx="698500" cy="647700"/>
            </a:xfrm>
            <a:prstGeom prst="rect">
              <a:avLst/>
            </a:prstGeom>
          </p:spPr>
          <p:txBody>
            <a:bodyPr lIns="50800" tIns="50800" rIns="50800" bIns="50800" rtlCol="0" anchor="ctr"/>
            <a:lstStyle/>
            <a:p>
              <a:pPr algn="ctr">
                <a:lnSpc>
                  <a:spcPts val="3499"/>
                </a:lnSpc>
              </a:pPr>
              <a:endParaRPr/>
            </a:p>
          </p:txBody>
        </p:sp>
      </p:grpSp>
      <p:sp>
        <p:nvSpPr>
          <p:cNvPr id="43" name="TextBox 43"/>
          <p:cNvSpPr txBox="1"/>
          <p:nvPr/>
        </p:nvSpPr>
        <p:spPr>
          <a:xfrm>
            <a:off x="1693353" y="7392629"/>
            <a:ext cx="5602921" cy="384916"/>
          </a:xfrm>
          <a:prstGeom prst="rect">
            <a:avLst/>
          </a:prstGeom>
        </p:spPr>
        <p:txBody>
          <a:bodyPr lIns="0" tIns="0" rIns="0" bIns="0" rtlCol="0" anchor="t">
            <a:spAutoFit/>
          </a:bodyPr>
          <a:lstStyle/>
          <a:p>
            <a:pPr>
              <a:lnSpc>
                <a:spcPts val="3131"/>
              </a:lnSpc>
              <a:spcBef>
                <a:spcPct val="0"/>
              </a:spcBef>
            </a:pPr>
            <a:r>
              <a:rPr lang="en-US" sz="2236" spc="447">
                <a:solidFill>
                  <a:srgbClr val="000000"/>
                </a:solidFill>
                <a:latin typeface="Lato Bold Bold"/>
              </a:rPr>
              <a:t>ST. PETERSBURG, FL</a:t>
            </a:r>
          </a:p>
        </p:txBody>
      </p:sp>
      <p:grpSp>
        <p:nvGrpSpPr>
          <p:cNvPr id="44" name="Group 44"/>
          <p:cNvGrpSpPr/>
          <p:nvPr/>
        </p:nvGrpSpPr>
        <p:grpSpPr>
          <a:xfrm>
            <a:off x="1028700" y="8568914"/>
            <a:ext cx="471307" cy="548430"/>
            <a:chOff x="0" y="0"/>
            <a:chExt cx="698500" cy="812800"/>
          </a:xfrm>
        </p:grpSpPr>
        <p:sp>
          <p:nvSpPr>
            <p:cNvPr id="45" name="Freeform 45"/>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00000"/>
            </a:solidFill>
          </p:spPr>
          <p:txBody>
            <a:bodyPr/>
            <a:lstStyle/>
            <a:p>
              <a:endParaRPr lang="en-US"/>
            </a:p>
          </p:txBody>
        </p:sp>
        <p:sp>
          <p:nvSpPr>
            <p:cNvPr id="46" name="TextBox 46"/>
            <p:cNvSpPr txBox="1"/>
            <p:nvPr/>
          </p:nvSpPr>
          <p:spPr>
            <a:xfrm>
              <a:off x="0" y="25400"/>
              <a:ext cx="698500" cy="647700"/>
            </a:xfrm>
            <a:prstGeom prst="rect">
              <a:avLst/>
            </a:prstGeom>
          </p:spPr>
          <p:txBody>
            <a:bodyPr lIns="50800" tIns="50800" rIns="50800" bIns="50800" rtlCol="0" anchor="ctr"/>
            <a:lstStyle/>
            <a:p>
              <a:pPr algn="ctr">
                <a:lnSpc>
                  <a:spcPts val="3499"/>
                </a:lnSpc>
              </a:pPr>
              <a:endParaRPr/>
            </a:p>
          </p:txBody>
        </p:sp>
      </p:grpSp>
      <p:sp>
        <p:nvSpPr>
          <p:cNvPr id="47" name="TextBox 47"/>
          <p:cNvSpPr txBox="1"/>
          <p:nvPr/>
        </p:nvSpPr>
        <p:spPr>
          <a:xfrm>
            <a:off x="1693353" y="8626859"/>
            <a:ext cx="5602921" cy="384916"/>
          </a:xfrm>
          <a:prstGeom prst="rect">
            <a:avLst/>
          </a:prstGeom>
        </p:spPr>
        <p:txBody>
          <a:bodyPr lIns="0" tIns="0" rIns="0" bIns="0" rtlCol="0" anchor="t">
            <a:spAutoFit/>
          </a:bodyPr>
          <a:lstStyle/>
          <a:p>
            <a:pPr>
              <a:lnSpc>
                <a:spcPts val="3131"/>
              </a:lnSpc>
              <a:spcBef>
                <a:spcPct val="0"/>
              </a:spcBef>
            </a:pPr>
            <a:r>
              <a:rPr lang="en-US" sz="2236" spc="447">
                <a:solidFill>
                  <a:srgbClr val="000000"/>
                </a:solidFill>
                <a:latin typeface="Lato Bold Bold"/>
              </a:rPr>
              <a:t>BARRANQUILLA, COLOMBIA</a:t>
            </a:r>
          </a:p>
        </p:txBody>
      </p:sp>
      <p:sp>
        <p:nvSpPr>
          <p:cNvPr id="48" name="TextBox 48"/>
          <p:cNvSpPr txBox="1"/>
          <p:nvPr/>
        </p:nvSpPr>
        <p:spPr>
          <a:xfrm>
            <a:off x="1693353" y="3971872"/>
            <a:ext cx="4571907" cy="739611"/>
          </a:xfrm>
          <a:prstGeom prst="rect">
            <a:avLst/>
          </a:prstGeom>
        </p:spPr>
        <p:txBody>
          <a:bodyPr lIns="0" tIns="0" rIns="0" bIns="0" rtlCol="0" anchor="t">
            <a:spAutoFit/>
          </a:bodyPr>
          <a:lstStyle/>
          <a:p>
            <a:pPr marL="303847" lvl="1" indent="-151924">
              <a:lnSpc>
                <a:spcPts val="1970"/>
              </a:lnSpc>
              <a:buFont typeface="Arial"/>
              <a:buChar char="•"/>
            </a:pPr>
            <a:r>
              <a:rPr lang="en-US" sz="1407" spc="281">
                <a:solidFill>
                  <a:srgbClr val="000000"/>
                </a:solidFill>
                <a:latin typeface="Lato 2 Bold"/>
              </a:rPr>
              <a:t>295 3RD STREET, BEAVER, PA  15009</a:t>
            </a:r>
          </a:p>
          <a:p>
            <a:pPr marL="303847" lvl="1" indent="-151924">
              <a:lnSpc>
                <a:spcPts val="1970"/>
              </a:lnSpc>
              <a:buFont typeface="Arial"/>
              <a:buChar char="•"/>
            </a:pPr>
            <a:r>
              <a:rPr lang="en-US" sz="1407" spc="281">
                <a:solidFill>
                  <a:srgbClr val="000000"/>
                </a:solidFill>
                <a:latin typeface="Lato 2 Bold"/>
              </a:rPr>
              <a:t>ESTABLISHED: 2016</a:t>
            </a:r>
          </a:p>
          <a:p>
            <a:pPr marL="303847" lvl="1" indent="-151924">
              <a:lnSpc>
                <a:spcPts val="1970"/>
              </a:lnSpc>
              <a:buFont typeface="Arial"/>
              <a:buChar char="•"/>
            </a:pPr>
            <a:r>
              <a:rPr lang="en-US" sz="1407" spc="281">
                <a:solidFill>
                  <a:srgbClr val="000000"/>
                </a:solidFill>
                <a:latin typeface="Lato 2 Bold"/>
              </a:rPr>
              <a:t>BEEMAC LOGISTICS HEADQUARTERS</a:t>
            </a:r>
          </a:p>
        </p:txBody>
      </p:sp>
      <p:sp>
        <p:nvSpPr>
          <p:cNvPr id="49" name="TextBox 49"/>
          <p:cNvSpPr txBox="1"/>
          <p:nvPr/>
        </p:nvSpPr>
        <p:spPr>
          <a:xfrm>
            <a:off x="1693353" y="5464546"/>
            <a:ext cx="5978723" cy="488061"/>
          </a:xfrm>
          <a:prstGeom prst="rect">
            <a:avLst/>
          </a:prstGeom>
        </p:spPr>
        <p:txBody>
          <a:bodyPr lIns="0" tIns="0" rIns="0" bIns="0" rtlCol="0" anchor="t">
            <a:spAutoFit/>
          </a:bodyPr>
          <a:lstStyle/>
          <a:p>
            <a:pPr marL="304419" lvl="1" indent="-152210">
              <a:lnSpc>
                <a:spcPts val="1974"/>
              </a:lnSpc>
              <a:buFont typeface="Arial"/>
              <a:buChar char="•"/>
            </a:pPr>
            <a:r>
              <a:rPr lang="en-US" sz="1410" spc="282">
                <a:solidFill>
                  <a:srgbClr val="000000"/>
                </a:solidFill>
                <a:latin typeface="Lato 2 Bold"/>
              </a:rPr>
              <a:t>503 MARTINDALE STREET, PITTSBURGH PA15212</a:t>
            </a:r>
          </a:p>
          <a:p>
            <a:pPr marL="304419" lvl="1" indent="-152210">
              <a:lnSpc>
                <a:spcPts val="1974"/>
              </a:lnSpc>
              <a:buFont typeface="Arial"/>
              <a:buChar char="•"/>
            </a:pPr>
            <a:r>
              <a:rPr lang="en-US" sz="1410" spc="282">
                <a:solidFill>
                  <a:srgbClr val="000000"/>
                </a:solidFill>
                <a:latin typeface="Lato 2 Bold"/>
              </a:rPr>
              <a:t>Established: 2018</a:t>
            </a:r>
          </a:p>
        </p:txBody>
      </p:sp>
      <p:sp>
        <p:nvSpPr>
          <p:cNvPr id="50" name="TextBox 50"/>
          <p:cNvSpPr txBox="1"/>
          <p:nvPr/>
        </p:nvSpPr>
        <p:spPr>
          <a:xfrm>
            <a:off x="1693353" y="6695715"/>
            <a:ext cx="5472708" cy="488061"/>
          </a:xfrm>
          <a:prstGeom prst="rect">
            <a:avLst/>
          </a:prstGeom>
        </p:spPr>
        <p:txBody>
          <a:bodyPr lIns="0" tIns="0" rIns="0" bIns="0" rtlCol="0" anchor="t">
            <a:spAutoFit/>
          </a:bodyPr>
          <a:lstStyle/>
          <a:p>
            <a:pPr marL="304419" lvl="1" indent="-152210">
              <a:lnSpc>
                <a:spcPts val="1974"/>
              </a:lnSpc>
              <a:buFont typeface="Arial"/>
              <a:buChar char="•"/>
            </a:pPr>
            <a:r>
              <a:rPr lang="en-US" sz="1410" spc="282">
                <a:solidFill>
                  <a:srgbClr val="000000"/>
                </a:solidFill>
                <a:latin typeface="Lato 2 Bold"/>
              </a:rPr>
              <a:t>10350 RICHMOND AVE, HOUSTON, TX 77042</a:t>
            </a:r>
          </a:p>
          <a:p>
            <a:pPr marL="304419" lvl="1" indent="-152210">
              <a:lnSpc>
                <a:spcPts val="1974"/>
              </a:lnSpc>
              <a:buFont typeface="Arial"/>
              <a:buChar char="•"/>
            </a:pPr>
            <a:r>
              <a:rPr lang="en-US" sz="1410" spc="282">
                <a:solidFill>
                  <a:srgbClr val="000000"/>
                </a:solidFill>
                <a:latin typeface="Lato 2 Bold"/>
              </a:rPr>
              <a:t>Established: 2019</a:t>
            </a:r>
          </a:p>
        </p:txBody>
      </p:sp>
      <p:sp>
        <p:nvSpPr>
          <p:cNvPr id="51" name="TextBox 51"/>
          <p:cNvSpPr txBox="1"/>
          <p:nvPr/>
        </p:nvSpPr>
        <p:spPr>
          <a:xfrm>
            <a:off x="1693353" y="7929945"/>
            <a:ext cx="9258217" cy="488061"/>
          </a:xfrm>
          <a:prstGeom prst="rect">
            <a:avLst/>
          </a:prstGeom>
        </p:spPr>
        <p:txBody>
          <a:bodyPr lIns="0" tIns="0" rIns="0" bIns="0" rtlCol="0" anchor="t">
            <a:spAutoFit/>
          </a:bodyPr>
          <a:lstStyle/>
          <a:p>
            <a:pPr marL="304419" lvl="1" indent="-152210">
              <a:lnSpc>
                <a:spcPts val="1974"/>
              </a:lnSpc>
              <a:buFont typeface="Arial"/>
              <a:buChar char="•"/>
            </a:pPr>
            <a:r>
              <a:rPr lang="en-US" sz="1410" spc="282">
                <a:solidFill>
                  <a:srgbClr val="000000"/>
                </a:solidFill>
                <a:latin typeface="Lato 2 Bold"/>
              </a:rPr>
              <a:t>200 CENTRAL AVENUE, ST. PETERSBURG FL 33701</a:t>
            </a:r>
          </a:p>
          <a:p>
            <a:pPr marL="304419" lvl="1" indent="-152210">
              <a:lnSpc>
                <a:spcPts val="1974"/>
              </a:lnSpc>
              <a:buFont typeface="Arial"/>
              <a:buChar char="•"/>
            </a:pPr>
            <a:r>
              <a:rPr lang="en-US" sz="1410" spc="282">
                <a:solidFill>
                  <a:srgbClr val="000000"/>
                </a:solidFill>
                <a:latin typeface="Lato 2 Bold"/>
              </a:rPr>
              <a:t>Established: 2022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500" b="12500"/>
          <a:stretch>
            <a:fillRect/>
          </a:stretch>
        </p:blipFill>
        <p:spPr>
          <a:xfrm>
            <a:off x="0" y="0"/>
            <a:ext cx="18288000" cy="10287000"/>
          </a:xfrm>
          <a:prstGeom prst="rect">
            <a:avLst/>
          </a:prstGeom>
        </p:spPr>
      </p:pic>
      <p:grpSp>
        <p:nvGrpSpPr>
          <p:cNvPr id="3" name="Group 3"/>
          <p:cNvGrpSpPr/>
          <p:nvPr/>
        </p:nvGrpSpPr>
        <p:grpSpPr>
          <a:xfrm>
            <a:off x="-283405" y="9834486"/>
            <a:ext cx="18854809" cy="3086100"/>
            <a:chOff x="0" y="0"/>
            <a:chExt cx="4965876" cy="812800"/>
          </a:xfrm>
        </p:grpSpPr>
        <p:sp>
          <p:nvSpPr>
            <p:cNvPr id="4" name="Freeform 4"/>
            <p:cNvSpPr/>
            <p:nvPr/>
          </p:nvSpPr>
          <p:spPr>
            <a:xfrm>
              <a:off x="0" y="0"/>
              <a:ext cx="4965876" cy="812800"/>
            </a:xfrm>
            <a:custGeom>
              <a:avLst/>
              <a:gdLst/>
              <a:ahLst/>
              <a:cxnLst/>
              <a:rect l="l" t="t" r="r" b="b"/>
              <a:pathLst>
                <a:path w="4965876" h="812800">
                  <a:moveTo>
                    <a:pt x="0" y="0"/>
                  </a:moveTo>
                  <a:lnTo>
                    <a:pt x="4965876" y="0"/>
                  </a:lnTo>
                  <a:lnTo>
                    <a:pt x="4965876" y="812800"/>
                  </a:lnTo>
                  <a:lnTo>
                    <a:pt x="0" y="812800"/>
                  </a:lnTo>
                  <a:close/>
                </a:path>
              </a:pathLst>
            </a:custGeom>
            <a:solidFill>
              <a:srgbClr val="FFFFFF"/>
            </a:solidFill>
          </p:spPr>
          <p:txBody>
            <a:bodyPr/>
            <a:lstStyle/>
            <a:p>
              <a:endParaRPr lang="en-US"/>
            </a:p>
          </p:txBody>
        </p:sp>
        <p:sp>
          <p:nvSpPr>
            <p:cNvPr id="5" name="TextBox 5"/>
            <p:cNvSpPr txBox="1"/>
            <p:nvPr/>
          </p:nvSpPr>
          <p:spPr>
            <a:xfrm>
              <a:off x="0" y="-85725"/>
              <a:ext cx="812800" cy="898525"/>
            </a:xfrm>
            <a:prstGeom prst="rect">
              <a:avLst/>
            </a:prstGeom>
          </p:spPr>
          <p:txBody>
            <a:bodyPr lIns="50800" tIns="50800" rIns="50800" bIns="50800" rtlCol="0" anchor="ctr"/>
            <a:lstStyle/>
            <a:p>
              <a:pPr algn="ctr">
                <a:lnSpc>
                  <a:spcPts val="3600"/>
                </a:lnSpc>
              </a:pPr>
              <a:endParaRPr/>
            </a:p>
          </p:txBody>
        </p:sp>
      </p:grpSp>
      <p:grpSp>
        <p:nvGrpSpPr>
          <p:cNvPr id="6" name="Group 6"/>
          <p:cNvGrpSpPr/>
          <p:nvPr/>
        </p:nvGrpSpPr>
        <p:grpSpPr>
          <a:xfrm>
            <a:off x="90296" y="96389"/>
            <a:ext cx="1554907" cy="1883671"/>
            <a:chOff x="0" y="0"/>
            <a:chExt cx="2073210" cy="2511562"/>
          </a:xfrm>
        </p:grpSpPr>
        <p:grpSp>
          <p:nvGrpSpPr>
            <p:cNvPr id="7" name="Group 7"/>
            <p:cNvGrpSpPr/>
            <p:nvPr/>
          </p:nvGrpSpPr>
          <p:grpSpPr>
            <a:xfrm rot="5399999">
              <a:off x="92512" y="420629"/>
              <a:ext cx="975482" cy="1135107"/>
              <a:chOff x="0" y="0"/>
              <a:chExt cx="698500" cy="812800"/>
            </a:xfrm>
          </p:grpSpPr>
          <p:sp>
            <p:nvSpPr>
              <p:cNvPr id="8" name="Freeform 8"/>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9" name="TextBox 9"/>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nvGrpSpPr>
            <p:cNvPr id="10" name="Group 10"/>
            <p:cNvGrpSpPr/>
            <p:nvPr/>
          </p:nvGrpSpPr>
          <p:grpSpPr>
            <a:xfrm rot="5399999">
              <a:off x="1005215" y="955826"/>
              <a:ext cx="975482" cy="1135107"/>
              <a:chOff x="0" y="0"/>
              <a:chExt cx="698500" cy="812800"/>
            </a:xfrm>
          </p:grpSpPr>
          <p:sp>
            <p:nvSpPr>
              <p:cNvPr id="11" name="Freeform 11"/>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12" name="TextBox 12"/>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nvGrpSpPr>
            <p:cNvPr id="13" name="Group 13"/>
            <p:cNvGrpSpPr/>
            <p:nvPr/>
          </p:nvGrpSpPr>
          <p:grpSpPr>
            <a:xfrm rot="5399999">
              <a:off x="79812" y="1456267"/>
              <a:ext cx="975482" cy="1135107"/>
              <a:chOff x="0" y="0"/>
              <a:chExt cx="698500" cy="812800"/>
            </a:xfrm>
          </p:grpSpPr>
          <p:sp>
            <p:nvSpPr>
              <p:cNvPr id="14" name="Freeform 14"/>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15" name="TextBox 15"/>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nvGrpSpPr>
            <p:cNvPr id="16" name="Group 16"/>
            <p:cNvGrpSpPr/>
            <p:nvPr/>
          </p:nvGrpSpPr>
          <p:grpSpPr>
            <a:xfrm rot="5399999">
              <a:off x="1017915" y="-79812"/>
              <a:ext cx="975482" cy="1135107"/>
              <a:chOff x="0" y="0"/>
              <a:chExt cx="698500" cy="812800"/>
            </a:xfrm>
          </p:grpSpPr>
          <p:sp>
            <p:nvSpPr>
              <p:cNvPr id="17" name="Freeform 1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18" name="TextBox 18"/>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sp>
        <p:nvSpPr>
          <p:cNvPr id="19" name="Freeform 19"/>
          <p:cNvSpPr/>
          <p:nvPr/>
        </p:nvSpPr>
        <p:spPr>
          <a:xfrm>
            <a:off x="1846519" y="2198491"/>
            <a:ext cx="14594961" cy="7957687"/>
          </a:xfrm>
          <a:custGeom>
            <a:avLst/>
            <a:gdLst/>
            <a:ahLst/>
            <a:cxnLst/>
            <a:rect l="l" t="t" r="r" b="b"/>
            <a:pathLst>
              <a:path w="14594961" h="7957687">
                <a:moveTo>
                  <a:pt x="0" y="0"/>
                </a:moveTo>
                <a:lnTo>
                  <a:pt x="14594962" y="0"/>
                </a:lnTo>
                <a:lnTo>
                  <a:pt x="14594962" y="7957687"/>
                </a:lnTo>
                <a:lnTo>
                  <a:pt x="0" y="7957687"/>
                </a:lnTo>
                <a:lnTo>
                  <a:pt x="0" y="0"/>
                </a:lnTo>
                <a:close/>
              </a:path>
            </a:pathLst>
          </a:custGeom>
          <a:blipFill>
            <a:blip r:embed="rId3"/>
            <a:stretch>
              <a:fillRect/>
            </a:stretch>
          </a:blipFill>
        </p:spPr>
        <p:txBody>
          <a:bodyPr/>
          <a:lstStyle/>
          <a:p>
            <a:endParaRPr lang="en-US"/>
          </a:p>
        </p:txBody>
      </p:sp>
      <p:sp>
        <p:nvSpPr>
          <p:cNvPr id="20" name="TextBox 20"/>
          <p:cNvSpPr txBox="1"/>
          <p:nvPr/>
        </p:nvSpPr>
        <p:spPr>
          <a:xfrm>
            <a:off x="1912648" y="401684"/>
            <a:ext cx="5719652" cy="375604"/>
          </a:xfrm>
          <a:prstGeom prst="rect">
            <a:avLst/>
          </a:prstGeom>
        </p:spPr>
        <p:txBody>
          <a:bodyPr lIns="0" tIns="0" rIns="0" bIns="0" rtlCol="0" anchor="t">
            <a:spAutoFit/>
          </a:bodyPr>
          <a:lstStyle/>
          <a:p>
            <a:pPr marL="0" lvl="0" indent="0">
              <a:lnSpc>
                <a:spcPts val="2918"/>
              </a:lnSpc>
              <a:spcBef>
                <a:spcPct val="0"/>
              </a:spcBef>
            </a:pPr>
            <a:r>
              <a:rPr lang="en-US" sz="2652">
                <a:solidFill>
                  <a:srgbClr val="D9E027"/>
                </a:solidFill>
                <a:latin typeface="Lato Bold Bold"/>
              </a:rPr>
              <a:t>BEEMAC INC.</a:t>
            </a:r>
          </a:p>
        </p:txBody>
      </p:sp>
      <p:sp>
        <p:nvSpPr>
          <p:cNvPr id="21" name="TextBox 21"/>
          <p:cNvSpPr txBox="1"/>
          <p:nvPr/>
        </p:nvSpPr>
        <p:spPr>
          <a:xfrm>
            <a:off x="1912648" y="701088"/>
            <a:ext cx="6809450" cy="1306903"/>
          </a:xfrm>
          <a:prstGeom prst="rect">
            <a:avLst/>
          </a:prstGeom>
        </p:spPr>
        <p:txBody>
          <a:bodyPr lIns="0" tIns="0" rIns="0" bIns="0" rtlCol="0" anchor="t">
            <a:spAutoFit/>
          </a:bodyPr>
          <a:lstStyle/>
          <a:p>
            <a:pPr>
              <a:lnSpc>
                <a:spcPts val="5226"/>
              </a:lnSpc>
            </a:pPr>
            <a:r>
              <a:rPr lang="en-US" sz="3733">
                <a:solidFill>
                  <a:srgbClr val="FFFFFF"/>
                </a:solidFill>
                <a:latin typeface="Good Times"/>
              </a:rPr>
              <a:t>beemac / mercury partnership</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500" b="12500"/>
          <a:stretch>
            <a:fillRect/>
          </a:stretch>
        </p:blipFill>
        <p:spPr>
          <a:xfrm>
            <a:off x="0" y="0"/>
            <a:ext cx="18288000" cy="10287000"/>
          </a:xfrm>
          <a:prstGeom prst="rect">
            <a:avLst/>
          </a:prstGeom>
        </p:spPr>
      </p:pic>
      <p:grpSp>
        <p:nvGrpSpPr>
          <p:cNvPr id="3" name="Group 3"/>
          <p:cNvGrpSpPr/>
          <p:nvPr/>
        </p:nvGrpSpPr>
        <p:grpSpPr>
          <a:xfrm>
            <a:off x="-283405" y="9834486"/>
            <a:ext cx="18854809" cy="3086100"/>
            <a:chOff x="0" y="0"/>
            <a:chExt cx="4965876" cy="812800"/>
          </a:xfrm>
        </p:grpSpPr>
        <p:sp>
          <p:nvSpPr>
            <p:cNvPr id="4" name="Freeform 4"/>
            <p:cNvSpPr/>
            <p:nvPr/>
          </p:nvSpPr>
          <p:spPr>
            <a:xfrm>
              <a:off x="0" y="0"/>
              <a:ext cx="4965876" cy="812800"/>
            </a:xfrm>
            <a:custGeom>
              <a:avLst/>
              <a:gdLst/>
              <a:ahLst/>
              <a:cxnLst/>
              <a:rect l="l" t="t" r="r" b="b"/>
              <a:pathLst>
                <a:path w="4965876" h="812800">
                  <a:moveTo>
                    <a:pt x="0" y="0"/>
                  </a:moveTo>
                  <a:lnTo>
                    <a:pt x="4965876" y="0"/>
                  </a:lnTo>
                  <a:lnTo>
                    <a:pt x="4965876" y="812800"/>
                  </a:lnTo>
                  <a:lnTo>
                    <a:pt x="0" y="812800"/>
                  </a:lnTo>
                  <a:close/>
                </a:path>
              </a:pathLst>
            </a:custGeom>
            <a:solidFill>
              <a:srgbClr val="FFFFFF"/>
            </a:solidFill>
          </p:spPr>
          <p:txBody>
            <a:bodyPr/>
            <a:lstStyle/>
            <a:p>
              <a:endParaRPr lang="en-US"/>
            </a:p>
          </p:txBody>
        </p:sp>
        <p:sp>
          <p:nvSpPr>
            <p:cNvPr id="5" name="TextBox 5"/>
            <p:cNvSpPr txBox="1"/>
            <p:nvPr/>
          </p:nvSpPr>
          <p:spPr>
            <a:xfrm>
              <a:off x="0" y="-85725"/>
              <a:ext cx="812800" cy="898525"/>
            </a:xfrm>
            <a:prstGeom prst="rect">
              <a:avLst/>
            </a:prstGeom>
          </p:spPr>
          <p:txBody>
            <a:bodyPr lIns="50800" tIns="50800" rIns="50800" bIns="50800" rtlCol="0" anchor="ctr"/>
            <a:lstStyle/>
            <a:p>
              <a:pPr algn="ctr">
                <a:lnSpc>
                  <a:spcPts val="3600"/>
                </a:lnSpc>
              </a:pPr>
              <a:endParaRPr/>
            </a:p>
          </p:txBody>
        </p:sp>
      </p:grpSp>
      <p:grpSp>
        <p:nvGrpSpPr>
          <p:cNvPr id="6" name="Group 6"/>
          <p:cNvGrpSpPr/>
          <p:nvPr/>
        </p:nvGrpSpPr>
        <p:grpSpPr>
          <a:xfrm>
            <a:off x="90296" y="96389"/>
            <a:ext cx="1554907" cy="1883671"/>
            <a:chOff x="0" y="0"/>
            <a:chExt cx="2073210" cy="2511562"/>
          </a:xfrm>
        </p:grpSpPr>
        <p:grpSp>
          <p:nvGrpSpPr>
            <p:cNvPr id="7" name="Group 7"/>
            <p:cNvGrpSpPr/>
            <p:nvPr/>
          </p:nvGrpSpPr>
          <p:grpSpPr>
            <a:xfrm rot="5399999">
              <a:off x="92512" y="420629"/>
              <a:ext cx="975482" cy="1135107"/>
              <a:chOff x="0" y="0"/>
              <a:chExt cx="698500" cy="812800"/>
            </a:xfrm>
          </p:grpSpPr>
          <p:sp>
            <p:nvSpPr>
              <p:cNvPr id="8" name="Freeform 8"/>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9" name="TextBox 9"/>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nvGrpSpPr>
            <p:cNvPr id="10" name="Group 10"/>
            <p:cNvGrpSpPr/>
            <p:nvPr/>
          </p:nvGrpSpPr>
          <p:grpSpPr>
            <a:xfrm rot="5399999">
              <a:off x="1005215" y="955826"/>
              <a:ext cx="975482" cy="1135107"/>
              <a:chOff x="0" y="0"/>
              <a:chExt cx="698500" cy="812800"/>
            </a:xfrm>
          </p:grpSpPr>
          <p:sp>
            <p:nvSpPr>
              <p:cNvPr id="11" name="Freeform 11"/>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12" name="TextBox 12"/>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nvGrpSpPr>
            <p:cNvPr id="13" name="Group 13"/>
            <p:cNvGrpSpPr/>
            <p:nvPr/>
          </p:nvGrpSpPr>
          <p:grpSpPr>
            <a:xfrm rot="5399999">
              <a:off x="79812" y="1456267"/>
              <a:ext cx="975482" cy="1135107"/>
              <a:chOff x="0" y="0"/>
              <a:chExt cx="698500" cy="812800"/>
            </a:xfrm>
          </p:grpSpPr>
          <p:sp>
            <p:nvSpPr>
              <p:cNvPr id="14" name="Freeform 14"/>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15" name="TextBox 15"/>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nvGrpSpPr>
            <p:cNvPr id="16" name="Group 16"/>
            <p:cNvGrpSpPr/>
            <p:nvPr/>
          </p:nvGrpSpPr>
          <p:grpSpPr>
            <a:xfrm rot="5399999">
              <a:off x="1017915" y="-79812"/>
              <a:ext cx="975482" cy="1135107"/>
              <a:chOff x="0" y="0"/>
              <a:chExt cx="698500" cy="812800"/>
            </a:xfrm>
          </p:grpSpPr>
          <p:sp>
            <p:nvSpPr>
              <p:cNvPr id="17" name="Freeform 1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18" name="TextBox 18"/>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sp>
        <p:nvSpPr>
          <p:cNvPr id="19" name="Freeform 19"/>
          <p:cNvSpPr/>
          <p:nvPr/>
        </p:nvSpPr>
        <p:spPr>
          <a:xfrm>
            <a:off x="248949" y="2116137"/>
            <a:ext cx="6650344" cy="3646463"/>
          </a:xfrm>
          <a:custGeom>
            <a:avLst/>
            <a:gdLst/>
            <a:ahLst/>
            <a:cxnLst/>
            <a:rect l="l" t="t" r="r" b="b"/>
            <a:pathLst>
              <a:path w="6650344" h="3646463">
                <a:moveTo>
                  <a:pt x="0" y="0"/>
                </a:moveTo>
                <a:lnTo>
                  <a:pt x="6650344" y="0"/>
                </a:lnTo>
                <a:lnTo>
                  <a:pt x="6650344" y="3646463"/>
                </a:lnTo>
                <a:lnTo>
                  <a:pt x="0" y="3646463"/>
                </a:lnTo>
                <a:lnTo>
                  <a:pt x="0" y="0"/>
                </a:lnTo>
                <a:close/>
              </a:path>
            </a:pathLst>
          </a:custGeom>
          <a:blipFill>
            <a:blip r:embed="rId3"/>
            <a:stretch>
              <a:fillRect/>
            </a:stretch>
          </a:blipFill>
        </p:spPr>
        <p:txBody>
          <a:bodyPr/>
          <a:lstStyle/>
          <a:p>
            <a:endParaRPr lang="en-US"/>
          </a:p>
        </p:txBody>
      </p:sp>
      <p:sp>
        <p:nvSpPr>
          <p:cNvPr id="20" name="Freeform 20"/>
          <p:cNvSpPr/>
          <p:nvPr/>
        </p:nvSpPr>
        <p:spPr>
          <a:xfrm>
            <a:off x="7035601" y="3312842"/>
            <a:ext cx="11076380" cy="6303193"/>
          </a:xfrm>
          <a:custGeom>
            <a:avLst/>
            <a:gdLst/>
            <a:ahLst/>
            <a:cxnLst/>
            <a:rect l="l" t="t" r="r" b="b"/>
            <a:pathLst>
              <a:path w="11076380" h="6303193">
                <a:moveTo>
                  <a:pt x="0" y="0"/>
                </a:moveTo>
                <a:lnTo>
                  <a:pt x="11076381" y="0"/>
                </a:lnTo>
                <a:lnTo>
                  <a:pt x="11076381" y="6303193"/>
                </a:lnTo>
                <a:lnTo>
                  <a:pt x="0" y="6303193"/>
                </a:lnTo>
                <a:lnTo>
                  <a:pt x="0" y="0"/>
                </a:lnTo>
                <a:close/>
              </a:path>
            </a:pathLst>
          </a:custGeom>
          <a:blipFill>
            <a:blip r:embed="rId4"/>
            <a:stretch>
              <a:fillRect/>
            </a:stretch>
          </a:blipFill>
        </p:spPr>
        <p:txBody>
          <a:bodyPr/>
          <a:lstStyle/>
          <a:p>
            <a:endParaRPr lang="en-US"/>
          </a:p>
        </p:txBody>
      </p:sp>
      <p:sp>
        <p:nvSpPr>
          <p:cNvPr id="21" name="Freeform 21"/>
          <p:cNvSpPr/>
          <p:nvPr/>
        </p:nvSpPr>
        <p:spPr>
          <a:xfrm>
            <a:off x="248949" y="5895950"/>
            <a:ext cx="6650344" cy="3720085"/>
          </a:xfrm>
          <a:custGeom>
            <a:avLst/>
            <a:gdLst/>
            <a:ahLst/>
            <a:cxnLst/>
            <a:rect l="l" t="t" r="r" b="b"/>
            <a:pathLst>
              <a:path w="6650344" h="3720085">
                <a:moveTo>
                  <a:pt x="0" y="0"/>
                </a:moveTo>
                <a:lnTo>
                  <a:pt x="6650344" y="0"/>
                </a:lnTo>
                <a:lnTo>
                  <a:pt x="6650344" y="3720085"/>
                </a:lnTo>
                <a:lnTo>
                  <a:pt x="0" y="3720085"/>
                </a:lnTo>
                <a:lnTo>
                  <a:pt x="0" y="0"/>
                </a:lnTo>
                <a:close/>
              </a:path>
            </a:pathLst>
          </a:custGeom>
          <a:blipFill>
            <a:blip r:embed="rId5"/>
            <a:stretch>
              <a:fillRect/>
            </a:stretch>
          </a:blipFill>
        </p:spPr>
        <p:txBody>
          <a:bodyPr/>
          <a:lstStyle/>
          <a:p>
            <a:endParaRPr lang="en-US"/>
          </a:p>
        </p:txBody>
      </p:sp>
      <p:sp>
        <p:nvSpPr>
          <p:cNvPr id="22" name="TextBox 22"/>
          <p:cNvSpPr txBox="1"/>
          <p:nvPr/>
        </p:nvSpPr>
        <p:spPr>
          <a:xfrm>
            <a:off x="1912648" y="401684"/>
            <a:ext cx="5719652" cy="375604"/>
          </a:xfrm>
          <a:prstGeom prst="rect">
            <a:avLst/>
          </a:prstGeom>
        </p:spPr>
        <p:txBody>
          <a:bodyPr lIns="0" tIns="0" rIns="0" bIns="0" rtlCol="0" anchor="t">
            <a:spAutoFit/>
          </a:bodyPr>
          <a:lstStyle/>
          <a:p>
            <a:pPr marL="0" lvl="0" indent="0">
              <a:lnSpc>
                <a:spcPts val="2918"/>
              </a:lnSpc>
              <a:spcBef>
                <a:spcPct val="0"/>
              </a:spcBef>
            </a:pPr>
            <a:r>
              <a:rPr lang="en-US" sz="2652">
                <a:solidFill>
                  <a:srgbClr val="D9E027"/>
                </a:solidFill>
                <a:latin typeface="Lato Bold Bold"/>
              </a:rPr>
              <a:t>BEEMAC INC.</a:t>
            </a:r>
          </a:p>
        </p:txBody>
      </p:sp>
      <p:sp>
        <p:nvSpPr>
          <p:cNvPr id="23" name="TextBox 23"/>
          <p:cNvSpPr txBox="1"/>
          <p:nvPr/>
        </p:nvSpPr>
        <p:spPr>
          <a:xfrm>
            <a:off x="7079893" y="942975"/>
            <a:ext cx="10753721" cy="1670991"/>
          </a:xfrm>
          <a:prstGeom prst="rect">
            <a:avLst/>
          </a:prstGeom>
        </p:spPr>
        <p:txBody>
          <a:bodyPr lIns="0" tIns="0" rIns="0" bIns="0" rtlCol="0" anchor="t">
            <a:spAutoFit/>
          </a:bodyPr>
          <a:lstStyle/>
          <a:p>
            <a:pPr algn="r">
              <a:lnSpc>
                <a:spcPts val="6752"/>
              </a:lnSpc>
            </a:pPr>
            <a:r>
              <a:rPr lang="en-US" sz="4823">
                <a:solidFill>
                  <a:srgbClr val="FFFFFF"/>
                </a:solidFill>
                <a:latin typeface="Good Times"/>
              </a:rPr>
              <a:t>business intelligence, reporting &amp; visibility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500" b="12500"/>
          <a:stretch>
            <a:fillRect/>
          </a:stretch>
        </p:blipFill>
        <p:spPr>
          <a:xfrm>
            <a:off x="0" y="0"/>
            <a:ext cx="18288000" cy="10287000"/>
          </a:xfrm>
          <a:prstGeom prst="rect">
            <a:avLst/>
          </a:prstGeom>
        </p:spPr>
      </p:pic>
      <p:grpSp>
        <p:nvGrpSpPr>
          <p:cNvPr id="3" name="Group 3"/>
          <p:cNvGrpSpPr/>
          <p:nvPr/>
        </p:nvGrpSpPr>
        <p:grpSpPr>
          <a:xfrm>
            <a:off x="-159593" y="3938690"/>
            <a:ext cx="18288000" cy="6348310"/>
            <a:chOff x="0" y="0"/>
            <a:chExt cx="2600728" cy="902790"/>
          </a:xfrm>
        </p:grpSpPr>
        <p:sp>
          <p:nvSpPr>
            <p:cNvPr id="4" name="Freeform 4"/>
            <p:cNvSpPr/>
            <p:nvPr/>
          </p:nvSpPr>
          <p:spPr>
            <a:xfrm>
              <a:off x="0" y="0"/>
              <a:ext cx="2600728" cy="902790"/>
            </a:xfrm>
            <a:custGeom>
              <a:avLst/>
              <a:gdLst/>
              <a:ahLst/>
              <a:cxnLst/>
              <a:rect l="l" t="t" r="r" b="b"/>
              <a:pathLst>
                <a:path w="2600728" h="902790">
                  <a:moveTo>
                    <a:pt x="0" y="0"/>
                  </a:moveTo>
                  <a:lnTo>
                    <a:pt x="2600728" y="0"/>
                  </a:lnTo>
                  <a:lnTo>
                    <a:pt x="2600728" y="902790"/>
                  </a:lnTo>
                  <a:lnTo>
                    <a:pt x="0" y="902790"/>
                  </a:lnTo>
                  <a:close/>
                </a:path>
              </a:pathLst>
            </a:custGeom>
            <a:solidFill>
              <a:srgbClr val="FFFFFF"/>
            </a:solidFill>
          </p:spPr>
          <p:txBody>
            <a:bodyPr/>
            <a:lstStyle/>
            <a:p>
              <a:endParaRPr lang="en-US"/>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a:p>
          </p:txBody>
        </p:sp>
      </p:grpSp>
      <p:grpSp>
        <p:nvGrpSpPr>
          <p:cNvPr id="6" name="Group 6"/>
          <p:cNvGrpSpPr/>
          <p:nvPr/>
        </p:nvGrpSpPr>
        <p:grpSpPr>
          <a:xfrm>
            <a:off x="90296" y="96389"/>
            <a:ext cx="1554907" cy="1883671"/>
            <a:chOff x="0" y="0"/>
            <a:chExt cx="2073210" cy="2511562"/>
          </a:xfrm>
        </p:grpSpPr>
        <p:grpSp>
          <p:nvGrpSpPr>
            <p:cNvPr id="7" name="Group 7"/>
            <p:cNvGrpSpPr/>
            <p:nvPr/>
          </p:nvGrpSpPr>
          <p:grpSpPr>
            <a:xfrm rot="5399999">
              <a:off x="92512" y="420629"/>
              <a:ext cx="975482" cy="1135107"/>
              <a:chOff x="0" y="0"/>
              <a:chExt cx="698500" cy="812800"/>
            </a:xfrm>
          </p:grpSpPr>
          <p:sp>
            <p:nvSpPr>
              <p:cNvPr id="8" name="Freeform 8"/>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9" name="TextBox 9"/>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nvGrpSpPr>
            <p:cNvPr id="10" name="Group 10"/>
            <p:cNvGrpSpPr/>
            <p:nvPr/>
          </p:nvGrpSpPr>
          <p:grpSpPr>
            <a:xfrm rot="5399999">
              <a:off x="1005215" y="955826"/>
              <a:ext cx="975482" cy="1135107"/>
              <a:chOff x="0" y="0"/>
              <a:chExt cx="698500" cy="812800"/>
            </a:xfrm>
          </p:grpSpPr>
          <p:sp>
            <p:nvSpPr>
              <p:cNvPr id="11" name="Freeform 11"/>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12" name="TextBox 12"/>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nvGrpSpPr>
            <p:cNvPr id="13" name="Group 13"/>
            <p:cNvGrpSpPr/>
            <p:nvPr/>
          </p:nvGrpSpPr>
          <p:grpSpPr>
            <a:xfrm rot="5399999">
              <a:off x="79812" y="1456267"/>
              <a:ext cx="975482" cy="1135107"/>
              <a:chOff x="0" y="0"/>
              <a:chExt cx="698500" cy="812800"/>
            </a:xfrm>
          </p:grpSpPr>
          <p:sp>
            <p:nvSpPr>
              <p:cNvPr id="14" name="Freeform 14"/>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15" name="TextBox 15"/>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nvGrpSpPr>
            <p:cNvPr id="16" name="Group 16"/>
            <p:cNvGrpSpPr/>
            <p:nvPr/>
          </p:nvGrpSpPr>
          <p:grpSpPr>
            <a:xfrm rot="5399999">
              <a:off x="1017915" y="-79812"/>
              <a:ext cx="975482" cy="1135107"/>
              <a:chOff x="0" y="0"/>
              <a:chExt cx="698500" cy="812800"/>
            </a:xfrm>
          </p:grpSpPr>
          <p:sp>
            <p:nvSpPr>
              <p:cNvPr id="17" name="Freeform 1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18" name="TextBox 18"/>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sp>
        <p:nvSpPr>
          <p:cNvPr id="19" name="Freeform 19"/>
          <p:cNvSpPr/>
          <p:nvPr/>
        </p:nvSpPr>
        <p:spPr>
          <a:xfrm>
            <a:off x="7787987" y="1585980"/>
            <a:ext cx="9842086" cy="5776877"/>
          </a:xfrm>
          <a:custGeom>
            <a:avLst/>
            <a:gdLst/>
            <a:ahLst/>
            <a:cxnLst/>
            <a:rect l="l" t="t" r="r" b="b"/>
            <a:pathLst>
              <a:path w="9842086" h="5776877">
                <a:moveTo>
                  <a:pt x="0" y="0"/>
                </a:moveTo>
                <a:lnTo>
                  <a:pt x="9842086" y="0"/>
                </a:lnTo>
                <a:lnTo>
                  <a:pt x="9842086" y="5776877"/>
                </a:lnTo>
                <a:lnTo>
                  <a:pt x="0" y="5776877"/>
                </a:lnTo>
                <a:lnTo>
                  <a:pt x="0" y="0"/>
                </a:lnTo>
                <a:close/>
              </a:path>
            </a:pathLst>
          </a:custGeom>
          <a:blipFill>
            <a:blip r:embed="rId3"/>
            <a:stretch>
              <a:fillRect/>
            </a:stretch>
          </a:blipFill>
        </p:spPr>
        <p:txBody>
          <a:bodyPr/>
          <a:lstStyle/>
          <a:p>
            <a:endParaRPr lang="en-US"/>
          </a:p>
        </p:txBody>
      </p:sp>
      <p:sp>
        <p:nvSpPr>
          <p:cNvPr id="20" name="Freeform 20"/>
          <p:cNvSpPr/>
          <p:nvPr/>
        </p:nvSpPr>
        <p:spPr>
          <a:xfrm>
            <a:off x="7787987" y="7665998"/>
            <a:ext cx="9471313" cy="2153000"/>
          </a:xfrm>
          <a:custGeom>
            <a:avLst/>
            <a:gdLst/>
            <a:ahLst/>
            <a:cxnLst/>
            <a:rect l="l" t="t" r="r" b="b"/>
            <a:pathLst>
              <a:path w="9471313" h="2153000">
                <a:moveTo>
                  <a:pt x="0" y="0"/>
                </a:moveTo>
                <a:lnTo>
                  <a:pt x="9471313" y="0"/>
                </a:lnTo>
                <a:lnTo>
                  <a:pt x="9471313" y="2153000"/>
                </a:lnTo>
                <a:lnTo>
                  <a:pt x="0" y="2153000"/>
                </a:lnTo>
                <a:lnTo>
                  <a:pt x="0" y="0"/>
                </a:lnTo>
                <a:close/>
              </a:path>
            </a:pathLst>
          </a:custGeom>
          <a:blipFill>
            <a:blip r:embed="rId4"/>
            <a:stretch>
              <a:fillRect/>
            </a:stretch>
          </a:blipFill>
        </p:spPr>
        <p:txBody>
          <a:bodyPr/>
          <a:lstStyle/>
          <a:p>
            <a:endParaRPr lang="en-US"/>
          </a:p>
        </p:txBody>
      </p:sp>
      <p:sp>
        <p:nvSpPr>
          <p:cNvPr id="21" name="Freeform 21"/>
          <p:cNvSpPr/>
          <p:nvPr/>
        </p:nvSpPr>
        <p:spPr>
          <a:xfrm>
            <a:off x="606125" y="7665998"/>
            <a:ext cx="5666771" cy="2153000"/>
          </a:xfrm>
          <a:custGeom>
            <a:avLst/>
            <a:gdLst/>
            <a:ahLst/>
            <a:cxnLst/>
            <a:rect l="l" t="t" r="r" b="b"/>
            <a:pathLst>
              <a:path w="5666771" h="2153000">
                <a:moveTo>
                  <a:pt x="0" y="0"/>
                </a:moveTo>
                <a:lnTo>
                  <a:pt x="5666771" y="0"/>
                </a:lnTo>
                <a:lnTo>
                  <a:pt x="5666771" y="2153000"/>
                </a:lnTo>
                <a:lnTo>
                  <a:pt x="0" y="2153000"/>
                </a:lnTo>
                <a:lnTo>
                  <a:pt x="0" y="0"/>
                </a:lnTo>
                <a:close/>
              </a:path>
            </a:pathLst>
          </a:custGeom>
          <a:blipFill>
            <a:blip r:embed="rId5"/>
            <a:stretch>
              <a:fillRect/>
            </a:stretch>
          </a:blipFill>
        </p:spPr>
        <p:txBody>
          <a:bodyPr/>
          <a:lstStyle/>
          <a:p>
            <a:endParaRPr lang="en-US"/>
          </a:p>
        </p:txBody>
      </p:sp>
      <p:sp>
        <p:nvSpPr>
          <p:cNvPr id="22" name="TextBox 22"/>
          <p:cNvSpPr txBox="1"/>
          <p:nvPr/>
        </p:nvSpPr>
        <p:spPr>
          <a:xfrm>
            <a:off x="606125" y="3075090"/>
            <a:ext cx="8378282" cy="863600"/>
          </a:xfrm>
          <a:prstGeom prst="rect">
            <a:avLst/>
          </a:prstGeom>
        </p:spPr>
        <p:txBody>
          <a:bodyPr lIns="0" tIns="0" rIns="0" bIns="0" rtlCol="0" anchor="t">
            <a:spAutoFit/>
          </a:bodyPr>
          <a:lstStyle/>
          <a:p>
            <a:pPr>
              <a:lnSpc>
                <a:spcPts val="7000"/>
              </a:lnSpc>
            </a:pPr>
            <a:r>
              <a:rPr lang="en-US" sz="5000">
                <a:solidFill>
                  <a:srgbClr val="FFFFFF"/>
                </a:solidFill>
                <a:latin typeface="Good Times"/>
              </a:rPr>
              <a:t>ltl solutions</a:t>
            </a:r>
          </a:p>
        </p:txBody>
      </p:sp>
      <p:sp>
        <p:nvSpPr>
          <p:cNvPr id="23" name="TextBox 23"/>
          <p:cNvSpPr txBox="1"/>
          <p:nvPr/>
        </p:nvSpPr>
        <p:spPr>
          <a:xfrm>
            <a:off x="606125" y="4203732"/>
            <a:ext cx="7484980" cy="3159125"/>
          </a:xfrm>
          <a:prstGeom prst="rect">
            <a:avLst/>
          </a:prstGeom>
        </p:spPr>
        <p:txBody>
          <a:bodyPr lIns="0" tIns="0" rIns="0" bIns="0" rtlCol="0" anchor="t">
            <a:spAutoFit/>
          </a:bodyPr>
          <a:lstStyle/>
          <a:p>
            <a:pPr>
              <a:lnSpc>
                <a:spcPts val="2799"/>
              </a:lnSpc>
            </a:pPr>
            <a:r>
              <a:rPr lang="en-US" sz="1999" spc="99">
                <a:solidFill>
                  <a:srgbClr val="000000"/>
                </a:solidFill>
                <a:latin typeface="Lato 2 Bold"/>
              </a:rPr>
              <a:t>LTL SHIPPING</a:t>
            </a:r>
          </a:p>
          <a:p>
            <a:pPr marL="431799" lvl="1" indent="-215899">
              <a:lnSpc>
                <a:spcPts val="2799"/>
              </a:lnSpc>
              <a:buFont typeface="Arial"/>
              <a:buChar char="•"/>
            </a:pPr>
            <a:r>
              <a:rPr lang="en-US" sz="1999" spc="99">
                <a:solidFill>
                  <a:srgbClr val="000000"/>
                </a:solidFill>
                <a:latin typeface="Lato 2"/>
              </a:rPr>
              <a:t>TIER 1 RATES WITH TOP 120 LTL CARRIERS</a:t>
            </a:r>
          </a:p>
          <a:p>
            <a:pPr marL="431799" lvl="1" indent="-215899">
              <a:lnSpc>
                <a:spcPts val="2799"/>
              </a:lnSpc>
              <a:buFont typeface="Arial"/>
              <a:buChar char="•"/>
            </a:pPr>
            <a:r>
              <a:rPr lang="en-US" sz="1999" spc="99">
                <a:solidFill>
                  <a:srgbClr val="000000"/>
                </a:solidFill>
                <a:latin typeface="Lato 2"/>
              </a:rPr>
              <a:t>BEST-IN-CLASS CARRIER NETWORK</a:t>
            </a:r>
          </a:p>
          <a:p>
            <a:pPr marL="431799" lvl="1" indent="-215899">
              <a:lnSpc>
                <a:spcPts val="2799"/>
              </a:lnSpc>
              <a:buFont typeface="Arial"/>
              <a:buChar char="•"/>
            </a:pPr>
            <a:r>
              <a:rPr lang="en-US" sz="1999" spc="99">
                <a:solidFill>
                  <a:srgbClr val="000000"/>
                </a:solidFill>
                <a:latin typeface="Lato 2"/>
              </a:rPr>
              <a:t>24/7/365 COVERAGE</a:t>
            </a:r>
          </a:p>
          <a:p>
            <a:pPr marL="431799" lvl="1" indent="-215899">
              <a:lnSpc>
                <a:spcPts val="2799"/>
              </a:lnSpc>
              <a:buFont typeface="Arial"/>
              <a:buChar char="•"/>
            </a:pPr>
            <a:r>
              <a:rPr lang="en-US" sz="1999" spc="99">
                <a:solidFill>
                  <a:srgbClr val="000000"/>
                </a:solidFill>
                <a:latin typeface="Lato 2"/>
              </a:rPr>
              <a:t>MARKET-LEADING TECHNOLOGY</a:t>
            </a:r>
          </a:p>
          <a:p>
            <a:pPr marL="431799" lvl="1" indent="-215899">
              <a:lnSpc>
                <a:spcPts val="2799"/>
              </a:lnSpc>
              <a:buFont typeface="Arial"/>
              <a:buChar char="•"/>
            </a:pPr>
            <a:r>
              <a:rPr lang="en-US" sz="1999" spc="99">
                <a:solidFill>
                  <a:srgbClr val="000000"/>
                </a:solidFill>
                <a:latin typeface="Lato 2"/>
              </a:rPr>
              <a:t>EXPEDITE SHIPMENTS</a:t>
            </a:r>
          </a:p>
          <a:p>
            <a:pPr marL="431799" lvl="1" indent="-215899">
              <a:lnSpc>
                <a:spcPts val="2799"/>
              </a:lnSpc>
              <a:buFont typeface="Arial"/>
              <a:buChar char="•"/>
            </a:pPr>
            <a:r>
              <a:rPr lang="en-US" sz="1999" spc="99">
                <a:solidFill>
                  <a:srgbClr val="000000"/>
                </a:solidFill>
                <a:latin typeface="Lato 2"/>
              </a:rPr>
              <a:t>READY FOR ANYTHING. COUNT ON BEEMAC LOGISTICS TO TAKE TIME-CRITICAL SHIPMENTS WHEN IT MATTERS MOST.</a:t>
            </a:r>
          </a:p>
        </p:txBody>
      </p:sp>
      <p:sp>
        <p:nvSpPr>
          <p:cNvPr id="24" name="TextBox 24"/>
          <p:cNvSpPr txBox="1"/>
          <p:nvPr/>
        </p:nvSpPr>
        <p:spPr>
          <a:xfrm>
            <a:off x="1912648" y="401684"/>
            <a:ext cx="5719652" cy="375604"/>
          </a:xfrm>
          <a:prstGeom prst="rect">
            <a:avLst/>
          </a:prstGeom>
        </p:spPr>
        <p:txBody>
          <a:bodyPr lIns="0" tIns="0" rIns="0" bIns="0" rtlCol="0" anchor="t">
            <a:spAutoFit/>
          </a:bodyPr>
          <a:lstStyle/>
          <a:p>
            <a:pPr marL="0" lvl="0" indent="0">
              <a:lnSpc>
                <a:spcPts val="2918"/>
              </a:lnSpc>
              <a:spcBef>
                <a:spcPct val="0"/>
              </a:spcBef>
            </a:pPr>
            <a:r>
              <a:rPr lang="en-US" sz="2652">
                <a:solidFill>
                  <a:srgbClr val="D9E027"/>
                </a:solidFill>
                <a:latin typeface="Lato Bold Bold"/>
              </a:rPr>
              <a:t>BEEMAC INC.</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500" b="12500"/>
          <a:stretch>
            <a:fillRect/>
          </a:stretch>
        </p:blipFill>
        <p:spPr>
          <a:xfrm>
            <a:off x="0" y="0"/>
            <a:ext cx="18288000" cy="10287000"/>
          </a:xfrm>
          <a:prstGeom prst="rect">
            <a:avLst/>
          </a:prstGeom>
        </p:spPr>
      </p:pic>
      <p:grpSp>
        <p:nvGrpSpPr>
          <p:cNvPr id="3" name="Group 3"/>
          <p:cNvGrpSpPr/>
          <p:nvPr/>
        </p:nvGrpSpPr>
        <p:grpSpPr>
          <a:xfrm>
            <a:off x="0" y="3010769"/>
            <a:ext cx="18288000" cy="7276231"/>
            <a:chOff x="0" y="0"/>
            <a:chExt cx="2600728" cy="1034749"/>
          </a:xfrm>
        </p:grpSpPr>
        <p:sp>
          <p:nvSpPr>
            <p:cNvPr id="4" name="Freeform 4"/>
            <p:cNvSpPr/>
            <p:nvPr/>
          </p:nvSpPr>
          <p:spPr>
            <a:xfrm>
              <a:off x="0" y="0"/>
              <a:ext cx="2600728" cy="1034749"/>
            </a:xfrm>
            <a:custGeom>
              <a:avLst/>
              <a:gdLst/>
              <a:ahLst/>
              <a:cxnLst/>
              <a:rect l="l" t="t" r="r" b="b"/>
              <a:pathLst>
                <a:path w="2600728" h="1034749">
                  <a:moveTo>
                    <a:pt x="0" y="0"/>
                  </a:moveTo>
                  <a:lnTo>
                    <a:pt x="2600728" y="0"/>
                  </a:lnTo>
                  <a:lnTo>
                    <a:pt x="2600728" y="1034749"/>
                  </a:lnTo>
                  <a:lnTo>
                    <a:pt x="0" y="1034749"/>
                  </a:lnTo>
                  <a:close/>
                </a:path>
              </a:pathLst>
            </a:custGeom>
            <a:solidFill>
              <a:srgbClr val="FFFFFF"/>
            </a:solidFill>
          </p:spPr>
          <p:txBody>
            <a:bodyPr/>
            <a:lstStyle/>
            <a:p>
              <a:endParaRPr lang="en-US"/>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a:p>
          </p:txBody>
        </p:sp>
      </p:grpSp>
      <p:grpSp>
        <p:nvGrpSpPr>
          <p:cNvPr id="6" name="Group 6"/>
          <p:cNvGrpSpPr/>
          <p:nvPr/>
        </p:nvGrpSpPr>
        <p:grpSpPr>
          <a:xfrm>
            <a:off x="9545229" y="2400300"/>
            <a:ext cx="7409620" cy="7796092"/>
            <a:chOff x="0" y="0"/>
            <a:chExt cx="9569049" cy="10556558"/>
          </a:xfrm>
        </p:grpSpPr>
        <p:pic>
          <p:nvPicPr>
            <p:cNvPr id="7"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690" t="20250" r="-690" b="3420"/>
            <a:stretch/>
          </p:blipFill>
          <p:spPr>
            <a:xfrm>
              <a:off x="0" y="0"/>
              <a:ext cx="9569049" cy="5104254"/>
            </a:xfrm>
            <a:prstGeom prst="rect">
              <a:avLst/>
            </a:prstGeom>
          </p:spPr>
        </p:pic>
        <p:pic>
          <p:nvPicPr>
            <p:cNvPr id="8"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5689" b="5111"/>
            <a:stretch/>
          </p:blipFill>
          <p:spPr>
            <a:xfrm>
              <a:off x="0" y="4869276"/>
              <a:ext cx="9569049" cy="5687282"/>
            </a:xfrm>
            <a:prstGeom prst="rect">
              <a:avLst/>
            </a:prstGeom>
          </p:spPr>
        </p:pic>
      </p:grpSp>
      <p:sp>
        <p:nvSpPr>
          <p:cNvPr id="9" name="Freeform 9"/>
          <p:cNvSpPr/>
          <p:nvPr/>
        </p:nvSpPr>
        <p:spPr>
          <a:xfrm>
            <a:off x="9516021" y="90608"/>
            <a:ext cx="7409620" cy="3778906"/>
          </a:xfrm>
          <a:custGeom>
            <a:avLst/>
            <a:gdLst/>
            <a:ahLst/>
            <a:cxnLst/>
            <a:rect l="l" t="t" r="r" b="b"/>
            <a:pathLst>
              <a:path w="7409620" h="3778906">
                <a:moveTo>
                  <a:pt x="0" y="0"/>
                </a:moveTo>
                <a:lnTo>
                  <a:pt x="7409620" y="0"/>
                </a:lnTo>
                <a:lnTo>
                  <a:pt x="7409620" y="3778906"/>
                </a:lnTo>
                <a:lnTo>
                  <a:pt x="0" y="37789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10044752" y="825527"/>
            <a:ext cx="6352159" cy="2185242"/>
          </a:xfrm>
          <a:prstGeom prst="rect">
            <a:avLst/>
          </a:prstGeom>
        </p:spPr>
        <p:txBody>
          <a:bodyPr lIns="0" tIns="0" rIns="0" bIns="0" rtlCol="0" anchor="t">
            <a:spAutoFit/>
          </a:bodyPr>
          <a:lstStyle/>
          <a:p>
            <a:pPr algn="ctr">
              <a:lnSpc>
                <a:spcPts val="8773"/>
              </a:lnSpc>
            </a:pPr>
            <a:r>
              <a:rPr lang="en-US" sz="6267">
                <a:solidFill>
                  <a:srgbClr val="000000"/>
                </a:solidFill>
                <a:latin typeface="Good Times"/>
              </a:rPr>
              <a:t>WHY CHOOSE US</a:t>
            </a:r>
          </a:p>
        </p:txBody>
      </p:sp>
      <p:sp>
        <p:nvSpPr>
          <p:cNvPr id="11" name="TextBox 11"/>
          <p:cNvSpPr txBox="1"/>
          <p:nvPr/>
        </p:nvSpPr>
        <p:spPr>
          <a:xfrm>
            <a:off x="867749" y="3565959"/>
            <a:ext cx="7438904" cy="6118225"/>
          </a:xfrm>
          <a:prstGeom prst="rect">
            <a:avLst/>
          </a:prstGeom>
        </p:spPr>
        <p:txBody>
          <a:bodyPr lIns="0" tIns="0" rIns="0" bIns="0" rtlCol="0" anchor="t">
            <a:spAutoFit/>
          </a:bodyPr>
          <a:lstStyle/>
          <a:p>
            <a:pPr marL="539749" lvl="1" indent="-269875">
              <a:lnSpc>
                <a:spcPts val="3499"/>
              </a:lnSpc>
              <a:buFont typeface="Arial"/>
              <a:buChar char="•"/>
            </a:pPr>
            <a:r>
              <a:rPr lang="en-US" sz="2499">
                <a:solidFill>
                  <a:srgbClr val="000000"/>
                </a:solidFill>
                <a:latin typeface="Lato Bold Bold"/>
              </a:rPr>
              <a:t>ASSET-BASED, FINANCIALLY SOLID</a:t>
            </a:r>
          </a:p>
          <a:p>
            <a:pPr marL="539749" lvl="1" indent="-269875">
              <a:lnSpc>
                <a:spcPts val="3499"/>
              </a:lnSpc>
              <a:buFont typeface="Arial"/>
              <a:buChar char="•"/>
            </a:pPr>
            <a:r>
              <a:rPr lang="en-US" sz="2499">
                <a:solidFill>
                  <a:srgbClr val="000000"/>
                </a:solidFill>
                <a:latin typeface="Lato Bold Bold"/>
              </a:rPr>
              <a:t>RESPONSIBLE CORPORATE CITIZEN WHO GIVES BACK</a:t>
            </a:r>
          </a:p>
          <a:p>
            <a:pPr marL="539749" lvl="1" indent="-269875">
              <a:lnSpc>
                <a:spcPts val="3499"/>
              </a:lnSpc>
              <a:buFont typeface="Arial"/>
              <a:buChar char="•"/>
            </a:pPr>
            <a:r>
              <a:rPr lang="en-US" sz="2499">
                <a:solidFill>
                  <a:srgbClr val="000000"/>
                </a:solidFill>
                <a:latin typeface="Lato Bold Bold"/>
              </a:rPr>
              <a:t>TEAM PLAYER / ENTREPRENEURIAL SPIRIT</a:t>
            </a:r>
          </a:p>
          <a:p>
            <a:pPr marL="539749" lvl="1" indent="-269875">
              <a:lnSpc>
                <a:spcPts val="3499"/>
              </a:lnSpc>
              <a:buFont typeface="Arial"/>
              <a:buChar char="•"/>
            </a:pPr>
            <a:r>
              <a:rPr lang="en-US" sz="2499">
                <a:solidFill>
                  <a:srgbClr val="000000"/>
                </a:solidFill>
                <a:latin typeface="Lato Bold Bold"/>
              </a:rPr>
              <a:t>BUILDING STRONG CUSTOMER PARTNERSHIPS / UNDERSTANDING CUSTOMER NEEDS</a:t>
            </a:r>
          </a:p>
          <a:p>
            <a:pPr marL="539749" lvl="1" indent="-269875">
              <a:lnSpc>
                <a:spcPts val="3499"/>
              </a:lnSpc>
              <a:buFont typeface="Arial"/>
              <a:buChar char="•"/>
            </a:pPr>
            <a:r>
              <a:rPr lang="en-US" sz="2499">
                <a:solidFill>
                  <a:srgbClr val="000000"/>
                </a:solidFill>
                <a:latin typeface="Lato Bold Bold"/>
              </a:rPr>
              <a:t>DIVERSIFIED, MULTI-MODAL TRANSPORTATION PROVIDER</a:t>
            </a:r>
          </a:p>
          <a:p>
            <a:pPr marL="539749" lvl="1" indent="-269875">
              <a:lnSpc>
                <a:spcPts val="3499"/>
              </a:lnSpc>
              <a:buFont typeface="Arial"/>
              <a:buChar char="•"/>
            </a:pPr>
            <a:r>
              <a:rPr lang="en-US" sz="2499">
                <a:solidFill>
                  <a:srgbClr val="000000"/>
                </a:solidFill>
                <a:latin typeface="Lato Bold Bold"/>
              </a:rPr>
              <a:t>STRONG TRACK RECORD WITH MAJOR CUSTOMERS</a:t>
            </a:r>
          </a:p>
          <a:p>
            <a:pPr marL="539749" lvl="1" indent="-269875">
              <a:lnSpc>
                <a:spcPts val="3499"/>
              </a:lnSpc>
              <a:buFont typeface="Arial"/>
              <a:buChar char="•"/>
            </a:pPr>
            <a:r>
              <a:rPr lang="en-US" sz="2499">
                <a:solidFill>
                  <a:srgbClr val="000000"/>
                </a:solidFill>
                <a:latin typeface="Lato Bold Bold"/>
              </a:rPr>
              <a:t>TRUE VALUE-ADDED SERVICES</a:t>
            </a:r>
          </a:p>
          <a:p>
            <a:pPr marL="539749" lvl="1" indent="-269875">
              <a:lnSpc>
                <a:spcPts val="3499"/>
              </a:lnSpc>
              <a:buFont typeface="Arial"/>
              <a:buChar char="•"/>
            </a:pPr>
            <a:r>
              <a:rPr lang="en-US" sz="2499">
                <a:solidFill>
                  <a:srgbClr val="000000"/>
                </a:solidFill>
                <a:latin typeface="Lato Bold Bold"/>
              </a:rPr>
              <a:t>COST CONTAINMENT </a:t>
            </a:r>
          </a:p>
          <a:p>
            <a:pPr marL="539749" lvl="1" indent="-269875">
              <a:lnSpc>
                <a:spcPts val="3499"/>
              </a:lnSpc>
              <a:buFont typeface="Arial"/>
              <a:buChar char="•"/>
            </a:pPr>
            <a:r>
              <a:rPr lang="en-US" sz="2499">
                <a:solidFill>
                  <a:srgbClr val="000000"/>
                </a:solidFill>
                <a:latin typeface="Lato Bold Bold"/>
              </a:rPr>
              <a:t>NETWORK OF OFFICES NATIONWIDE</a:t>
            </a:r>
          </a:p>
        </p:txBody>
      </p:sp>
      <p:grpSp>
        <p:nvGrpSpPr>
          <p:cNvPr id="12" name="Group 12"/>
          <p:cNvGrpSpPr/>
          <p:nvPr/>
        </p:nvGrpSpPr>
        <p:grpSpPr>
          <a:xfrm>
            <a:off x="90296" y="96389"/>
            <a:ext cx="1554907" cy="1883671"/>
            <a:chOff x="0" y="0"/>
            <a:chExt cx="2073210" cy="2511562"/>
          </a:xfrm>
        </p:grpSpPr>
        <p:grpSp>
          <p:nvGrpSpPr>
            <p:cNvPr id="13" name="Group 13"/>
            <p:cNvGrpSpPr/>
            <p:nvPr/>
          </p:nvGrpSpPr>
          <p:grpSpPr>
            <a:xfrm rot="5399999">
              <a:off x="92512" y="420629"/>
              <a:ext cx="975482" cy="1135107"/>
              <a:chOff x="0" y="0"/>
              <a:chExt cx="698500" cy="812800"/>
            </a:xfrm>
          </p:grpSpPr>
          <p:sp>
            <p:nvSpPr>
              <p:cNvPr id="14" name="Freeform 14"/>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15" name="TextBox 15"/>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nvGrpSpPr>
            <p:cNvPr id="16" name="Group 16"/>
            <p:cNvGrpSpPr/>
            <p:nvPr/>
          </p:nvGrpSpPr>
          <p:grpSpPr>
            <a:xfrm rot="5399999">
              <a:off x="1005215" y="955826"/>
              <a:ext cx="975482" cy="1135107"/>
              <a:chOff x="0" y="0"/>
              <a:chExt cx="698500" cy="812800"/>
            </a:xfrm>
          </p:grpSpPr>
          <p:sp>
            <p:nvSpPr>
              <p:cNvPr id="17" name="Freeform 1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18" name="TextBox 18"/>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nvGrpSpPr>
            <p:cNvPr id="19" name="Group 19"/>
            <p:cNvGrpSpPr/>
            <p:nvPr/>
          </p:nvGrpSpPr>
          <p:grpSpPr>
            <a:xfrm rot="5399999">
              <a:off x="79812" y="1456267"/>
              <a:ext cx="975482" cy="1135107"/>
              <a:chOff x="0" y="0"/>
              <a:chExt cx="698500" cy="812800"/>
            </a:xfrm>
          </p:grpSpPr>
          <p:sp>
            <p:nvSpPr>
              <p:cNvPr id="20" name="Freeform 20"/>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21" name="TextBox 21"/>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nvGrpSpPr>
            <p:cNvPr id="22" name="Group 22"/>
            <p:cNvGrpSpPr/>
            <p:nvPr/>
          </p:nvGrpSpPr>
          <p:grpSpPr>
            <a:xfrm rot="5399999">
              <a:off x="1017915" y="-79812"/>
              <a:ext cx="975482" cy="1135107"/>
              <a:chOff x="0" y="0"/>
              <a:chExt cx="698500" cy="812800"/>
            </a:xfrm>
          </p:grpSpPr>
          <p:sp>
            <p:nvSpPr>
              <p:cNvPr id="23" name="Freeform 23"/>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24" name="TextBox 24"/>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sp>
        <p:nvSpPr>
          <p:cNvPr id="25" name="TextBox 25"/>
          <p:cNvSpPr txBox="1"/>
          <p:nvPr/>
        </p:nvSpPr>
        <p:spPr>
          <a:xfrm>
            <a:off x="1912648" y="401684"/>
            <a:ext cx="5719652" cy="375604"/>
          </a:xfrm>
          <a:prstGeom prst="rect">
            <a:avLst/>
          </a:prstGeom>
        </p:spPr>
        <p:txBody>
          <a:bodyPr lIns="0" tIns="0" rIns="0" bIns="0" rtlCol="0" anchor="t">
            <a:spAutoFit/>
          </a:bodyPr>
          <a:lstStyle/>
          <a:p>
            <a:pPr marL="0" lvl="0" indent="0">
              <a:lnSpc>
                <a:spcPts val="2918"/>
              </a:lnSpc>
              <a:spcBef>
                <a:spcPct val="0"/>
              </a:spcBef>
            </a:pPr>
            <a:r>
              <a:rPr lang="en-US" sz="2652">
                <a:solidFill>
                  <a:srgbClr val="D9E027"/>
                </a:solidFill>
                <a:latin typeface="Lato Bold Bold"/>
              </a:rPr>
              <a:t>BEEMAC INC.</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500" b="12500"/>
          <a:stretch>
            <a:fillRect/>
          </a:stretch>
        </p:blipFill>
        <p:spPr>
          <a:xfrm>
            <a:off x="0" y="0"/>
            <a:ext cx="18288000" cy="10287000"/>
          </a:xfrm>
          <a:prstGeom prst="rect">
            <a:avLst/>
          </a:prstGeom>
        </p:spPr>
      </p:pic>
      <p:sp>
        <p:nvSpPr>
          <p:cNvPr id="3" name="TextBox 3"/>
          <p:cNvSpPr txBox="1"/>
          <p:nvPr/>
        </p:nvSpPr>
        <p:spPr>
          <a:xfrm>
            <a:off x="1028700" y="3510104"/>
            <a:ext cx="16230600" cy="2933416"/>
          </a:xfrm>
          <a:prstGeom prst="rect">
            <a:avLst/>
          </a:prstGeom>
        </p:spPr>
        <p:txBody>
          <a:bodyPr lIns="0" tIns="0" rIns="0" bIns="0" rtlCol="0" anchor="t">
            <a:spAutoFit/>
          </a:bodyPr>
          <a:lstStyle/>
          <a:p>
            <a:pPr algn="ctr">
              <a:lnSpc>
                <a:spcPts val="24270"/>
              </a:lnSpc>
            </a:pPr>
            <a:r>
              <a:rPr lang="en-US" sz="17335">
                <a:solidFill>
                  <a:srgbClr val="FFFFFF"/>
                </a:solidFill>
                <a:latin typeface="Good Times"/>
              </a:rPr>
              <a:t>THANK YOU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500" b="12500"/>
          <a:stretch>
            <a:fillRect/>
          </a:stretch>
        </p:blipFill>
        <p:spPr>
          <a:xfrm>
            <a:off x="0" y="0"/>
            <a:ext cx="18288000" cy="10287000"/>
          </a:xfrm>
          <a:prstGeom prst="rect">
            <a:avLst/>
          </a:prstGeom>
        </p:spPr>
      </p:pic>
      <p:grpSp>
        <p:nvGrpSpPr>
          <p:cNvPr id="3" name="Group 3"/>
          <p:cNvGrpSpPr/>
          <p:nvPr/>
        </p:nvGrpSpPr>
        <p:grpSpPr>
          <a:xfrm>
            <a:off x="-709503" y="5197410"/>
            <a:ext cx="19742482" cy="5497554"/>
            <a:chOff x="0" y="0"/>
            <a:chExt cx="2807569" cy="781805"/>
          </a:xfrm>
        </p:grpSpPr>
        <p:sp>
          <p:nvSpPr>
            <p:cNvPr id="4" name="Freeform 4"/>
            <p:cNvSpPr/>
            <p:nvPr/>
          </p:nvSpPr>
          <p:spPr>
            <a:xfrm>
              <a:off x="0" y="0"/>
              <a:ext cx="2807569" cy="781805"/>
            </a:xfrm>
            <a:custGeom>
              <a:avLst/>
              <a:gdLst/>
              <a:ahLst/>
              <a:cxnLst/>
              <a:rect l="l" t="t" r="r" b="b"/>
              <a:pathLst>
                <a:path w="2807569" h="781805">
                  <a:moveTo>
                    <a:pt x="0" y="0"/>
                  </a:moveTo>
                  <a:lnTo>
                    <a:pt x="2807569" y="0"/>
                  </a:lnTo>
                  <a:lnTo>
                    <a:pt x="2807569" y="781805"/>
                  </a:lnTo>
                  <a:lnTo>
                    <a:pt x="0" y="781805"/>
                  </a:lnTo>
                  <a:close/>
                </a:path>
              </a:pathLst>
            </a:custGeom>
            <a:solidFill>
              <a:srgbClr val="FFFFFF"/>
            </a:solidFill>
          </p:spPr>
          <p:txBody>
            <a:bodyPr/>
            <a:lstStyle/>
            <a:p>
              <a:endParaRPr lang="en-US"/>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a:p>
          </p:txBody>
        </p:sp>
      </p:grpSp>
      <p:sp>
        <p:nvSpPr>
          <p:cNvPr id="6" name="TextBox 6"/>
          <p:cNvSpPr txBox="1"/>
          <p:nvPr/>
        </p:nvSpPr>
        <p:spPr>
          <a:xfrm>
            <a:off x="606125" y="2398321"/>
            <a:ext cx="5671206" cy="781545"/>
          </a:xfrm>
          <a:prstGeom prst="rect">
            <a:avLst/>
          </a:prstGeom>
        </p:spPr>
        <p:txBody>
          <a:bodyPr lIns="0" tIns="0" rIns="0" bIns="0" rtlCol="0" anchor="t">
            <a:spAutoFit/>
          </a:bodyPr>
          <a:lstStyle/>
          <a:p>
            <a:pPr marL="0" lvl="0" indent="0">
              <a:lnSpc>
                <a:spcPts val="6020"/>
              </a:lnSpc>
              <a:spcBef>
                <a:spcPct val="0"/>
              </a:spcBef>
            </a:pPr>
            <a:r>
              <a:rPr lang="en-US" sz="5473">
                <a:solidFill>
                  <a:srgbClr val="D9E027"/>
                </a:solidFill>
                <a:latin typeface="Lato Bold Bold"/>
              </a:rPr>
              <a:t>BEEMAC INC.</a:t>
            </a:r>
          </a:p>
        </p:txBody>
      </p:sp>
      <p:grpSp>
        <p:nvGrpSpPr>
          <p:cNvPr id="7" name="Group 7"/>
          <p:cNvGrpSpPr/>
          <p:nvPr/>
        </p:nvGrpSpPr>
        <p:grpSpPr>
          <a:xfrm>
            <a:off x="8834737" y="2970849"/>
            <a:ext cx="8424563" cy="6287451"/>
            <a:chOff x="0" y="0"/>
            <a:chExt cx="11232751" cy="8383268"/>
          </a:xfrm>
        </p:grpSpPr>
        <p:pic>
          <p:nvPicPr>
            <p:cNvPr id="8" name="Picture 8"/>
            <p:cNvPicPr>
              <a:picLocks noChangeAspect="1"/>
            </p:cNvPicPr>
            <p:nvPr/>
          </p:nvPicPr>
          <p:blipFill>
            <a:blip r:embed="rId3"/>
            <a:srcRect t="245" b="245"/>
            <a:stretch>
              <a:fillRect/>
            </a:stretch>
          </p:blipFill>
          <p:spPr>
            <a:xfrm>
              <a:off x="0" y="0"/>
              <a:ext cx="11232751" cy="8383268"/>
            </a:xfrm>
            <a:prstGeom prst="rect">
              <a:avLst/>
            </a:prstGeom>
          </p:spPr>
        </p:pic>
      </p:grpSp>
      <p:grpSp>
        <p:nvGrpSpPr>
          <p:cNvPr id="9" name="Group 9"/>
          <p:cNvGrpSpPr/>
          <p:nvPr/>
        </p:nvGrpSpPr>
        <p:grpSpPr>
          <a:xfrm>
            <a:off x="8834737" y="0"/>
            <a:ext cx="8424563" cy="4296527"/>
            <a:chOff x="0" y="0"/>
            <a:chExt cx="11232751" cy="5728703"/>
          </a:xfrm>
        </p:grpSpPr>
        <p:sp>
          <p:nvSpPr>
            <p:cNvPr id="10" name="Freeform 10"/>
            <p:cNvSpPr/>
            <p:nvPr/>
          </p:nvSpPr>
          <p:spPr>
            <a:xfrm>
              <a:off x="0" y="0"/>
              <a:ext cx="11232751" cy="5728703"/>
            </a:xfrm>
            <a:custGeom>
              <a:avLst/>
              <a:gdLst/>
              <a:ahLst/>
              <a:cxnLst/>
              <a:rect l="l" t="t" r="r" b="b"/>
              <a:pathLst>
                <a:path w="11232751" h="5728703">
                  <a:moveTo>
                    <a:pt x="0" y="0"/>
                  </a:moveTo>
                  <a:lnTo>
                    <a:pt x="11232751" y="0"/>
                  </a:lnTo>
                  <a:lnTo>
                    <a:pt x="11232751" y="5728703"/>
                  </a:lnTo>
                  <a:lnTo>
                    <a:pt x="0" y="57287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816312" y="212721"/>
              <a:ext cx="7600127" cy="5303260"/>
            </a:xfrm>
            <a:custGeom>
              <a:avLst/>
              <a:gdLst/>
              <a:ahLst/>
              <a:cxnLst/>
              <a:rect l="l" t="t" r="r" b="b"/>
              <a:pathLst>
                <a:path w="7600127" h="5303260">
                  <a:moveTo>
                    <a:pt x="0" y="0"/>
                  </a:moveTo>
                  <a:lnTo>
                    <a:pt x="7600127" y="0"/>
                  </a:lnTo>
                  <a:lnTo>
                    <a:pt x="7600127" y="5303261"/>
                  </a:lnTo>
                  <a:lnTo>
                    <a:pt x="0" y="5303261"/>
                  </a:lnTo>
                  <a:lnTo>
                    <a:pt x="0" y="0"/>
                  </a:lnTo>
                  <a:close/>
                </a:path>
              </a:pathLst>
            </a:custGeom>
            <a:blipFill>
              <a:blip r:embed="rId6">
                <a:alphaModFix amt="15000"/>
              </a:blip>
              <a:stretch>
                <a:fillRect b="-39333"/>
              </a:stretch>
            </a:blipFill>
          </p:spPr>
          <p:txBody>
            <a:bodyPr/>
            <a:lstStyle/>
            <a:p>
              <a:endParaRPr lang="en-US"/>
            </a:p>
          </p:txBody>
        </p:sp>
        <p:sp>
          <p:nvSpPr>
            <p:cNvPr id="12" name="TextBox 12"/>
            <p:cNvSpPr txBox="1"/>
            <p:nvPr/>
          </p:nvSpPr>
          <p:spPr>
            <a:xfrm>
              <a:off x="2438938" y="932808"/>
              <a:ext cx="6354876" cy="3748787"/>
            </a:xfrm>
            <a:prstGeom prst="rect">
              <a:avLst/>
            </a:prstGeom>
          </p:spPr>
          <p:txBody>
            <a:bodyPr lIns="0" tIns="0" rIns="0" bIns="0" rtlCol="0" anchor="t">
              <a:spAutoFit/>
            </a:bodyPr>
            <a:lstStyle/>
            <a:p>
              <a:pPr algn="ctr">
                <a:lnSpc>
                  <a:spcPts val="7559"/>
                </a:lnSpc>
              </a:pPr>
              <a:r>
                <a:rPr lang="en-US" sz="5399">
                  <a:solidFill>
                    <a:srgbClr val="000000"/>
                  </a:solidFill>
                  <a:latin typeface="Good Times"/>
                </a:rPr>
                <a:t>100% employee owned</a:t>
              </a:r>
            </a:p>
          </p:txBody>
        </p:sp>
      </p:grpSp>
      <p:sp>
        <p:nvSpPr>
          <p:cNvPr id="13" name="TextBox 13"/>
          <p:cNvSpPr txBox="1"/>
          <p:nvPr/>
        </p:nvSpPr>
        <p:spPr>
          <a:xfrm>
            <a:off x="606125" y="3036990"/>
            <a:ext cx="8378282" cy="1259537"/>
          </a:xfrm>
          <a:prstGeom prst="rect">
            <a:avLst/>
          </a:prstGeom>
        </p:spPr>
        <p:txBody>
          <a:bodyPr lIns="0" tIns="0" rIns="0" bIns="0" rtlCol="0" anchor="t">
            <a:spAutoFit/>
          </a:bodyPr>
          <a:lstStyle/>
          <a:p>
            <a:pPr>
              <a:lnSpc>
                <a:spcPts val="10276"/>
              </a:lnSpc>
            </a:pPr>
            <a:r>
              <a:rPr lang="en-US" sz="7340">
                <a:solidFill>
                  <a:srgbClr val="FFFFFF"/>
                </a:solidFill>
                <a:latin typeface="Good Times"/>
              </a:rPr>
              <a:t>who we are</a:t>
            </a:r>
          </a:p>
        </p:txBody>
      </p:sp>
      <p:sp>
        <p:nvSpPr>
          <p:cNvPr id="14" name="TextBox 14"/>
          <p:cNvSpPr txBox="1"/>
          <p:nvPr/>
        </p:nvSpPr>
        <p:spPr>
          <a:xfrm>
            <a:off x="606125" y="5544302"/>
            <a:ext cx="7253075" cy="4022214"/>
          </a:xfrm>
          <a:prstGeom prst="rect">
            <a:avLst/>
          </a:prstGeom>
        </p:spPr>
        <p:txBody>
          <a:bodyPr lIns="0" tIns="0" rIns="0" bIns="0" rtlCol="0" anchor="t">
            <a:spAutoFit/>
          </a:bodyPr>
          <a:lstStyle/>
          <a:p>
            <a:pPr>
              <a:lnSpc>
                <a:spcPts val="1995"/>
              </a:lnSpc>
            </a:pPr>
            <a:r>
              <a:rPr lang="en-US" sz="1995">
                <a:solidFill>
                  <a:srgbClr val="000000"/>
                </a:solidFill>
                <a:latin typeface="Lato Bold"/>
              </a:rPr>
              <a:t>Founded in 1984, Beemac began as a small privately held flatbed trucking provider based in Ambridge, PA.</a:t>
            </a:r>
          </a:p>
          <a:p>
            <a:pPr>
              <a:lnSpc>
                <a:spcPts val="1995"/>
              </a:lnSpc>
            </a:pPr>
            <a:endParaRPr lang="en-US" sz="1995">
              <a:solidFill>
                <a:srgbClr val="000000"/>
              </a:solidFill>
              <a:latin typeface="Lato Bold"/>
            </a:endParaRPr>
          </a:p>
          <a:p>
            <a:pPr>
              <a:lnSpc>
                <a:spcPts val="1995"/>
              </a:lnSpc>
            </a:pPr>
            <a:r>
              <a:rPr lang="en-US" sz="1995">
                <a:solidFill>
                  <a:srgbClr val="000000"/>
                </a:solidFill>
                <a:latin typeface="Lato Bold"/>
              </a:rPr>
              <a:t>Beemac has since grown to become the largest asset-based industrial focused full-service logistics provider in North America, generating over 460MM in revenue in 2022.</a:t>
            </a:r>
          </a:p>
          <a:p>
            <a:pPr>
              <a:lnSpc>
                <a:spcPts val="1995"/>
              </a:lnSpc>
            </a:pPr>
            <a:endParaRPr lang="en-US" sz="1995">
              <a:solidFill>
                <a:srgbClr val="000000"/>
              </a:solidFill>
              <a:latin typeface="Lato Bold"/>
            </a:endParaRPr>
          </a:p>
          <a:p>
            <a:pPr>
              <a:lnSpc>
                <a:spcPts val="1995"/>
              </a:lnSpc>
            </a:pPr>
            <a:r>
              <a:rPr lang="en-US" sz="1995">
                <a:solidFill>
                  <a:srgbClr val="000000"/>
                </a:solidFill>
                <a:latin typeface="Lato Bold"/>
              </a:rPr>
              <a:t>We offer asset-based trucking, logistics services, LTL solutions, intermodal shipping, transloading services, material management and specialized hauling services to customers throughout North America.</a:t>
            </a:r>
          </a:p>
          <a:p>
            <a:pPr>
              <a:lnSpc>
                <a:spcPts val="1995"/>
              </a:lnSpc>
            </a:pPr>
            <a:endParaRPr lang="en-US" sz="1995">
              <a:solidFill>
                <a:srgbClr val="000000"/>
              </a:solidFill>
              <a:latin typeface="Lato Bold"/>
            </a:endParaRPr>
          </a:p>
          <a:p>
            <a:pPr>
              <a:lnSpc>
                <a:spcPts val="1995"/>
              </a:lnSpc>
            </a:pPr>
            <a:r>
              <a:rPr lang="en-US" sz="1995">
                <a:solidFill>
                  <a:srgbClr val="000000"/>
                </a:solidFill>
                <a:latin typeface="Lato Bold"/>
              </a:rPr>
              <a:t>In 2019, Beemac became a 100% employee-owned organization. At Beemac, we pride ourselves on unmatched service and the quality of our employees. At Beemac Logistics, we truly believe that </a:t>
            </a:r>
            <a:r>
              <a:rPr lang="en-US" sz="1995">
                <a:solidFill>
                  <a:srgbClr val="000000"/>
                </a:solidFill>
                <a:latin typeface="Lato Bold Bold Italics"/>
              </a:rPr>
              <a:t>Relationships Move Loads</a:t>
            </a:r>
            <a:r>
              <a:rPr lang="en-US" sz="1995">
                <a:solidFill>
                  <a:srgbClr val="000000"/>
                </a:solidFill>
                <a:latin typeface="Lato Bold"/>
              </a:rPr>
              <a:t>.</a:t>
            </a:r>
          </a:p>
        </p:txBody>
      </p:sp>
      <p:grpSp>
        <p:nvGrpSpPr>
          <p:cNvPr id="15" name="Group 15"/>
          <p:cNvGrpSpPr/>
          <p:nvPr/>
        </p:nvGrpSpPr>
        <p:grpSpPr>
          <a:xfrm>
            <a:off x="90296" y="96389"/>
            <a:ext cx="1554907" cy="1883671"/>
            <a:chOff x="0" y="0"/>
            <a:chExt cx="2073210" cy="2511562"/>
          </a:xfrm>
        </p:grpSpPr>
        <p:grpSp>
          <p:nvGrpSpPr>
            <p:cNvPr id="16" name="Group 16"/>
            <p:cNvGrpSpPr/>
            <p:nvPr/>
          </p:nvGrpSpPr>
          <p:grpSpPr>
            <a:xfrm rot="5399999">
              <a:off x="92512" y="420629"/>
              <a:ext cx="975482" cy="1135107"/>
              <a:chOff x="0" y="0"/>
              <a:chExt cx="698500" cy="812800"/>
            </a:xfrm>
          </p:grpSpPr>
          <p:sp>
            <p:nvSpPr>
              <p:cNvPr id="17" name="Freeform 1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18" name="TextBox 18"/>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nvGrpSpPr>
            <p:cNvPr id="19" name="Group 19"/>
            <p:cNvGrpSpPr/>
            <p:nvPr/>
          </p:nvGrpSpPr>
          <p:grpSpPr>
            <a:xfrm rot="5399999">
              <a:off x="1005215" y="955826"/>
              <a:ext cx="975482" cy="1135107"/>
              <a:chOff x="0" y="0"/>
              <a:chExt cx="698500" cy="812800"/>
            </a:xfrm>
          </p:grpSpPr>
          <p:sp>
            <p:nvSpPr>
              <p:cNvPr id="20" name="Freeform 20"/>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21" name="TextBox 21"/>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nvGrpSpPr>
            <p:cNvPr id="22" name="Group 22"/>
            <p:cNvGrpSpPr/>
            <p:nvPr/>
          </p:nvGrpSpPr>
          <p:grpSpPr>
            <a:xfrm rot="5399999">
              <a:off x="79812" y="1456267"/>
              <a:ext cx="975482" cy="1135107"/>
              <a:chOff x="0" y="0"/>
              <a:chExt cx="698500" cy="812800"/>
            </a:xfrm>
          </p:grpSpPr>
          <p:sp>
            <p:nvSpPr>
              <p:cNvPr id="23" name="Freeform 23"/>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24" name="TextBox 24"/>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nvGrpSpPr>
            <p:cNvPr id="25" name="Group 25"/>
            <p:cNvGrpSpPr/>
            <p:nvPr/>
          </p:nvGrpSpPr>
          <p:grpSpPr>
            <a:xfrm rot="5399999">
              <a:off x="1017915" y="-79812"/>
              <a:ext cx="975482" cy="1135107"/>
              <a:chOff x="0" y="0"/>
              <a:chExt cx="698500" cy="812800"/>
            </a:xfrm>
          </p:grpSpPr>
          <p:sp>
            <p:nvSpPr>
              <p:cNvPr id="26" name="Freeform 26"/>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27" name="TextBox 27"/>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500" b="12500"/>
          <a:stretch>
            <a:fillRect/>
          </a:stretch>
        </p:blipFill>
        <p:spPr>
          <a:xfrm>
            <a:off x="0" y="0"/>
            <a:ext cx="18288000" cy="10287000"/>
          </a:xfrm>
          <a:prstGeom prst="rect">
            <a:avLst/>
          </a:prstGeom>
        </p:spPr>
      </p:pic>
      <p:grpSp>
        <p:nvGrpSpPr>
          <p:cNvPr id="3" name="Group 3"/>
          <p:cNvGrpSpPr/>
          <p:nvPr/>
        </p:nvGrpSpPr>
        <p:grpSpPr>
          <a:xfrm>
            <a:off x="8989544" y="0"/>
            <a:ext cx="9298456" cy="7200900"/>
            <a:chOff x="0" y="0"/>
            <a:chExt cx="12397941" cy="9601200"/>
          </a:xfrm>
        </p:grpSpPr>
        <p:pic>
          <p:nvPicPr>
            <p:cNvPr id="4" name="Picture 4"/>
            <p:cNvPicPr>
              <a:picLocks noChangeAspect="1"/>
            </p:cNvPicPr>
            <p:nvPr/>
          </p:nvPicPr>
          <p:blipFill>
            <a:blip r:embed="rId3"/>
            <a:srcRect l="12391" r="12391"/>
            <a:stretch>
              <a:fillRect/>
            </a:stretch>
          </p:blipFill>
          <p:spPr>
            <a:xfrm>
              <a:off x="0" y="0"/>
              <a:ext cx="12397941" cy="9601200"/>
            </a:xfrm>
            <a:prstGeom prst="rect">
              <a:avLst/>
            </a:prstGeom>
          </p:spPr>
        </p:pic>
      </p:grpSp>
      <p:grpSp>
        <p:nvGrpSpPr>
          <p:cNvPr id="5" name="Group 5"/>
          <p:cNvGrpSpPr/>
          <p:nvPr/>
        </p:nvGrpSpPr>
        <p:grpSpPr>
          <a:xfrm>
            <a:off x="-283405" y="7200900"/>
            <a:ext cx="18854809" cy="3086100"/>
            <a:chOff x="0" y="0"/>
            <a:chExt cx="4965876" cy="812800"/>
          </a:xfrm>
        </p:grpSpPr>
        <p:sp>
          <p:nvSpPr>
            <p:cNvPr id="6" name="Freeform 6"/>
            <p:cNvSpPr/>
            <p:nvPr/>
          </p:nvSpPr>
          <p:spPr>
            <a:xfrm>
              <a:off x="0" y="0"/>
              <a:ext cx="4965876" cy="812800"/>
            </a:xfrm>
            <a:custGeom>
              <a:avLst/>
              <a:gdLst/>
              <a:ahLst/>
              <a:cxnLst/>
              <a:rect l="l" t="t" r="r" b="b"/>
              <a:pathLst>
                <a:path w="4965876" h="812800">
                  <a:moveTo>
                    <a:pt x="0" y="0"/>
                  </a:moveTo>
                  <a:lnTo>
                    <a:pt x="4965876" y="0"/>
                  </a:lnTo>
                  <a:lnTo>
                    <a:pt x="4965876" y="812800"/>
                  </a:lnTo>
                  <a:lnTo>
                    <a:pt x="0" y="812800"/>
                  </a:lnTo>
                  <a:close/>
                </a:path>
              </a:pathLst>
            </a:custGeom>
            <a:solidFill>
              <a:srgbClr val="FFFFFF"/>
            </a:solidFill>
          </p:spPr>
          <p:txBody>
            <a:bodyPr/>
            <a:lstStyle/>
            <a:p>
              <a:endParaRPr lang="en-US"/>
            </a:p>
          </p:txBody>
        </p:sp>
        <p:sp>
          <p:nvSpPr>
            <p:cNvPr id="7" name="TextBox 7"/>
            <p:cNvSpPr txBox="1"/>
            <p:nvPr/>
          </p:nvSpPr>
          <p:spPr>
            <a:xfrm>
              <a:off x="0" y="-85725"/>
              <a:ext cx="812800" cy="898525"/>
            </a:xfrm>
            <a:prstGeom prst="rect">
              <a:avLst/>
            </a:prstGeom>
          </p:spPr>
          <p:txBody>
            <a:bodyPr lIns="50800" tIns="50800" rIns="50800" bIns="50800" rtlCol="0" anchor="ctr"/>
            <a:lstStyle/>
            <a:p>
              <a:pPr algn="ctr">
                <a:lnSpc>
                  <a:spcPts val="3600"/>
                </a:lnSpc>
              </a:pPr>
              <a:endParaRPr/>
            </a:p>
          </p:txBody>
        </p:sp>
      </p:grpSp>
      <p:grpSp>
        <p:nvGrpSpPr>
          <p:cNvPr id="8" name="Group 8"/>
          <p:cNvGrpSpPr/>
          <p:nvPr/>
        </p:nvGrpSpPr>
        <p:grpSpPr>
          <a:xfrm>
            <a:off x="90296" y="96389"/>
            <a:ext cx="1554907" cy="1883671"/>
            <a:chOff x="0" y="0"/>
            <a:chExt cx="2073210" cy="2511562"/>
          </a:xfrm>
        </p:grpSpPr>
        <p:grpSp>
          <p:nvGrpSpPr>
            <p:cNvPr id="9" name="Group 9"/>
            <p:cNvGrpSpPr/>
            <p:nvPr/>
          </p:nvGrpSpPr>
          <p:grpSpPr>
            <a:xfrm rot="5399999">
              <a:off x="92512" y="420629"/>
              <a:ext cx="975482" cy="1135107"/>
              <a:chOff x="0" y="0"/>
              <a:chExt cx="698500" cy="812800"/>
            </a:xfrm>
          </p:grpSpPr>
          <p:sp>
            <p:nvSpPr>
              <p:cNvPr id="10" name="Freeform 10"/>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11" name="TextBox 11"/>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nvGrpSpPr>
            <p:cNvPr id="12" name="Group 12"/>
            <p:cNvGrpSpPr/>
            <p:nvPr/>
          </p:nvGrpSpPr>
          <p:grpSpPr>
            <a:xfrm rot="5399999">
              <a:off x="1005215" y="955826"/>
              <a:ext cx="975482" cy="1135107"/>
              <a:chOff x="0" y="0"/>
              <a:chExt cx="698500" cy="812800"/>
            </a:xfrm>
          </p:grpSpPr>
          <p:sp>
            <p:nvSpPr>
              <p:cNvPr id="13" name="Freeform 13"/>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14" name="TextBox 14"/>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nvGrpSpPr>
            <p:cNvPr id="15" name="Group 15"/>
            <p:cNvGrpSpPr/>
            <p:nvPr/>
          </p:nvGrpSpPr>
          <p:grpSpPr>
            <a:xfrm rot="5399999">
              <a:off x="79812" y="1456267"/>
              <a:ext cx="975482" cy="1135107"/>
              <a:chOff x="0" y="0"/>
              <a:chExt cx="698500" cy="812800"/>
            </a:xfrm>
          </p:grpSpPr>
          <p:sp>
            <p:nvSpPr>
              <p:cNvPr id="16" name="Freeform 16"/>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17" name="TextBox 17"/>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nvGrpSpPr>
            <p:cNvPr id="18" name="Group 18"/>
            <p:cNvGrpSpPr/>
            <p:nvPr/>
          </p:nvGrpSpPr>
          <p:grpSpPr>
            <a:xfrm rot="5399999">
              <a:off x="1017915" y="-79812"/>
              <a:ext cx="975482" cy="1135107"/>
              <a:chOff x="0" y="0"/>
              <a:chExt cx="698500" cy="812800"/>
            </a:xfrm>
          </p:grpSpPr>
          <p:sp>
            <p:nvSpPr>
              <p:cNvPr id="19" name="Freeform 19"/>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20" name="TextBox 20"/>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grpSp>
        <p:nvGrpSpPr>
          <p:cNvPr id="21" name="Group 21"/>
          <p:cNvGrpSpPr/>
          <p:nvPr/>
        </p:nvGrpSpPr>
        <p:grpSpPr>
          <a:xfrm>
            <a:off x="2543476" y="7450150"/>
            <a:ext cx="13201049" cy="2587601"/>
            <a:chOff x="0" y="0"/>
            <a:chExt cx="17601398" cy="3450134"/>
          </a:xfrm>
        </p:grpSpPr>
        <p:sp>
          <p:nvSpPr>
            <p:cNvPr id="22" name="Freeform 22"/>
            <p:cNvSpPr/>
            <p:nvPr/>
          </p:nvSpPr>
          <p:spPr>
            <a:xfrm>
              <a:off x="13588742" y="0"/>
              <a:ext cx="4012656" cy="3450134"/>
            </a:xfrm>
            <a:custGeom>
              <a:avLst/>
              <a:gdLst/>
              <a:ahLst/>
              <a:cxnLst/>
              <a:rect l="l" t="t" r="r" b="b"/>
              <a:pathLst>
                <a:path w="4012656" h="3450134">
                  <a:moveTo>
                    <a:pt x="0" y="0"/>
                  </a:moveTo>
                  <a:lnTo>
                    <a:pt x="4012656" y="0"/>
                  </a:lnTo>
                  <a:lnTo>
                    <a:pt x="4012656" y="3450134"/>
                  </a:lnTo>
                  <a:lnTo>
                    <a:pt x="0" y="3450134"/>
                  </a:lnTo>
                  <a:lnTo>
                    <a:pt x="0" y="0"/>
                  </a:lnTo>
                  <a:close/>
                </a:path>
              </a:pathLst>
            </a:custGeom>
            <a:blipFill>
              <a:blip r:embed="rId4"/>
              <a:stretch>
                <a:fillRect/>
              </a:stretch>
            </a:blipFill>
          </p:spPr>
          <p:txBody>
            <a:bodyPr/>
            <a:lstStyle/>
            <a:p>
              <a:endParaRPr lang="en-US"/>
            </a:p>
          </p:txBody>
        </p:sp>
        <p:sp>
          <p:nvSpPr>
            <p:cNvPr id="23" name="Freeform 23"/>
            <p:cNvSpPr/>
            <p:nvPr/>
          </p:nvSpPr>
          <p:spPr>
            <a:xfrm>
              <a:off x="9155112" y="79752"/>
              <a:ext cx="3290630" cy="3290630"/>
            </a:xfrm>
            <a:custGeom>
              <a:avLst/>
              <a:gdLst/>
              <a:ahLst/>
              <a:cxnLst/>
              <a:rect l="l" t="t" r="r" b="b"/>
              <a:pathLst>
                <a:path w="3290630" h="3290630">
                  <a:moveTo>
                    <a:pt x="0" y="0"/>
                  </a:moveTo>
                  <a:lnTo>
                    <a:pt x="3290630" y="0"/>
                  </a:lnTo>
                  <a:lnTo>
                    <a:pt x="3290630" y="3290630"/>
                  </a:lnTo>
                  <a:lnTo>
                    <a:pt x="0" y="3290630"/>
                  </a:lnTo>
                  <a:lnTo>
                    <a:pt x="0" y="0"/>
                  </a:lnTo>
                  <a:close/>
                </a:path>
              </a:pathLst>
            </a:custGeom>
            <a:blipFill>
              <a:blip r:embed="rId5"/>
              <a:stretch>
                <a:fillRect/>
              </a:stretch>
            </a:blipFill>
          </p:spPr>
          <p:txBody>
            <a:bodyPr/>
            <a:lstStyle/>
            <a:p>
              <a:endParaRPr lang="en-US"/>
            </a:p>
          </p:txBody>
        </p:sp>
        <p:sp>
          <p:nvSpPr>
            <p:cNvPr id="24" name="Freeform 24"/>
            <p:cNvSpPr/>
            <p:nvPr/>
          </p:nvSpPr>
          <p:spPr>
            <a:xfrm>
              <a:off x="0" y="79752"/>
              <a:ext cx="3290630" cy="3290630"/>
            </a:xfrm>
            <a:custGeom>
              <a:avLst/>
              <a:gdLst/>
              <a:ahLst/>
              <a:cxnLst/>
              <a:rect l="l" t="t" r="r" b="b"/>
              <a:pathLst>
                <a:path w="3290630" h="3290630">
                  <a:moveTo>
                    <a:pt x="0" y="0"/>
                  </a:moveTo>
                  <a:lnTo>
                    <a:pt x="3290630" y="0"/>
                  </a:lnTo>
                  <a:lnTo>
                    <a:pt x="3290630" y="3290630"/>
                  </a:lnTo>
                  <a:lnTo>
                    <a:pt x="0" y="3290630"/>
                  </a:lnTo>
                  <a:lnTo>
                    <a:pt x="0" y="0"/>
                  </a:lnTo>
                  <a:close/>
                </a:path>
              </a:pathLst>
            </a:custGeom>
            <a:blipFill>
              <a:blip r:embed="rId6"/>
              <a:stretch>
                <a:fillRect/>
              </a:stretch>
            </a:blipFill>
          </p:spPr>
          <p:txBody>
            <a:bodyPr/>
            <a:lstStyle/>
            <a:p>
              <a:endParaRPr lang="en-US"/>
            </a:p>
          </p:txBody>
        </p:sp>
        <p:sp>
          <p:nvSpPr>
            <p:cNvPr id="25" name="Freeform 25"/>
            <p:cNvSpPr/>
            <p:nvPr/>
          </p:nvSpPr>
          <p:spPr>
            <a:xfrm>
              <a:off x="4513534" y="70870"/>
              <a:ext cx="3491907" cy="3379265"/>
            </a:xfrm>
            <a:custGeom>
              <a:avLst/>
              <a:gdLst/>
              <a:ahLst/>
              <a:cxnLst/>
              <a:rect l="l" t="t" r="r" b="b"/>
              <a:pathLst>
                <a:path w="3491907" h="3379265">
                  <a:moveTo>
                    <a:pt x="0" y="0"/>
                  </a:moveTo>
                  <a:lnTo>
                    <a:pt x="3491906" y="0"/>
                  </a:lnTo>
                  <a:lnTo>
                    <a:pt x="3491906" y="3379264"/>
                  </a:lnTo>
                  <a:lnTo>
                    <a:pt x="0" y="3379264"/>
                  </a:lnTo>
                  <a:lnTo>
                    <a:pt x="0" y="0"/>
                  </a:lnTo>
                  <a:close/>
                </a:path>
              </a:pathLst>
            </a:custGeom>
            <a:blipFill>
              <a:blip r:embed="rId7"/>
              <a:stretch>
                <a:fillRect/>
              </a:stretch>
            </a:blipFill>
          </p:spPr>
          <p:txBody>
            <a:bodyPr/>
            <a:lstStyle/>
            <a:p>
              <a:endParaRPr lang="en-US"/>
            </a:p>
          </p:txBody>
        </p:sp>
      </p:grpSp>
      <p:sp>
        <p:nvSpPr>
          <p:cNvPr id="26" name="TextBox 26"/>
          <p:cNvSpPr txBox="1"/>
          <p:nvPr/>
        </p:nvSpPr>
        <p:spPr>
          <a:xfrm>
            <a:off x="1912648" y="401684"/>
            <a:ext cx="5719652" cy="375604"/>
          </a:xfrm>
          <a:prstGeom prst="rect">
            <a:avLst/>
          </a:prstGeom>
        </p:spPr>
        <p:txBody>
          <a:bodyPr lIns="0" tIns="0" rIns="0" bIns="0" rtlCol="0" anchor="t">
            <a:spAutoFit/>
          </a:bodyPr>
          <a:lstStyle/>
          <a:p>
            <a:pPr marL="0" lvl="0" indent="0">
              <a:lnSpc>
                <a:spcPts val="2918"/>
              </a:lnSpc>
              <a:spcBef>
                <a:spcPct val="0"/>
              </a:spcBef>
            </a:pPr>
            <a:r>
              <a:rPr lang="en-US" sz="2652">
                <a:solidFill>
                  <a:srgbClr val="D9E027"/>
                </a:solidFill>
                <a:latin typeface="Lato Bold Bold"/>
              </a:rPr>
              <a:t>BEEMAC INC.</a:t>
            </a:r>
          </a:p>
        </p:txBody>
      </p:sp>
      <p:sp>
        <p:nvSpPr>
          <p:cNvPr id="27" name="TextBox 27"/>
          <p:cNvSpPr txBox="1"/>
          <p:nvPr/>
        </p:nvSpPr>
        <p:spPr>
          <a:xfrm>
            <a:off x="1912648" y="701088"/>
            <a:ext cx="6809450" cy="644137"/>
          </a:xfrm>
          <a:prstGeom prst="rect">
            <a:avLst/>
          </a:prstGeom>
        </p:spPr>
        <p:txBody>
          <a:bodyPr lIns="0" tIns="0" rIns="0" bIns="0" rtlCol="0" anchor="t">
            <a:spAutoFit/>
          </a:bodyPr>
          <a:lstStyle/>
          <a:p>
            <a:pPr>
              <a:lnSpc>
                <a:spcPts val="5226"/>
              </a:lnSpc>
            </a:pPr>
            <a:r>
              <a:rPr lang="en-US" sz="3733">
                <a:solidFill>
                  <a:srgbClr val="FFFFFF"/>
                </a:solidFill>
                <a:latin typeface="Good Times"/>
              </a:rPr>
              <a:t>mission statement</a:t>
            </a:r>
          </a:p>
        </p:txBody>
      </p:sp>
      <p:sp>
        <p:nvSpPr>
          <p:cNvPr id="28" name="TextBox 28"/>
          <p:cNvSpPr txBox="1"/>
          <p:nvPr/>
        </p:nvSpPr>
        <p:spPr>
          <a:xfrm>
            <a:off x="1028700" y="2290531"/>
            <a:ext cx="7253075" cy="4442356"/>
          </a:xfrm>
          <a:prstGeom prst="rect">
            <a:avLst/>
          </a:prstGeom>
        </p:spPr>
        <p:txBody>
          <a:bodyPr lIns="0" tIns="0" rIns="0" bIns="0" rtlCol="0" anchor="t">
            <a:spAutoFit/>
          </a:bodyPr>
          <a:lstStyle/>
          <a:p>
            <a:pPr>
              <a:lnSpc>
                <a:spcPts val="2395"/>
              </a:lnSpc>
            </a:pPr>
            <a:r>
              <a:rPr lang="en-US" sz="2395">
                <a:solidFill>
                  <a:srgbClr val="FFFFFF"/>
                </a:solidFill>
                <a:latin typeface="Lato Bold"/>
              </a:rPr>
              <a:t>Our mission is to provide the highest quality professional trucking, logistics and intermodal services to our customers in the most safe and efficient manner possible. Our commitment to safety and personal service will be accomplished by effectively combining and managing our key resources, First Class professional drivers, innovative personnel, and the latest technology available.</a:t>
            </a:r>
          </a:p>
          <a:p>
            <a:pPr>
              <a:lnSpc>
                <a:spcPts val="2395"/>
              </a:lnSpc>
            </a:pPr>
            <a:endParaRPr lang="en-US" sz="2395">
              <a:solidFill>
                <a:srgbClr val="FFFFFF"/>
              </a:solidFill>
              <a:latin typeface="Lato Bold"/>
            </a:endParaRPr>
          </a:p>
          <a:p>
            <a:pPr>
              <a:lnSpc>
                <a:spcPts val="2395"/>
              </a:lnSpc>
            </a:pPr>
            <a:r>
              <a:rPr lang="en-US" sz="2395">
                <a:solidFill>
                  <a:srgbClr val="FFFFFF"/>
                </a:solidFill>
                <a:latin typeface="Lato Bold"/>
              </a:rPr>
              <a:t>We strive to achieve extraordinary levels of client satisfaction by employing highly qualified individuals and providing them with a challenging and rewarding work environment responsive to their needs for balance between their professional and personal lives.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500" b="12500"/>
          <a:stretch>
            <a:fillRect/>
          </a:stretch>
        </p:blipFill>
        <p:spPr>
          <a:xfrm>
            <a:off x="0" y="0"/>
            <a:ext cx="18288000" cy="10287000"/>
          </a:xfrm>
          <a:prstGeom prst="rect">
            <a:avLst/>
          </a:prstGeom>
        </p:spPr>
      </p:pic>
      <p:grpSp>
        <p:nvGrpSpPr>
          <p:cNvPr id="3" name="Group 3"/>
          <p:cNvGrpSpPr/>
          <p:nvPr/>
        </p:nvGrpSpPr>
        <p:grpSpPr>
          <a:xfrm>
            <a:off x="0" y="5197410"/>
            <a:ext cx="18288000" cy="5089590"/>
            <a:chOff x="0" y="0"/>
            <a:chExt cx="2600728" cy="723788"/>
          </a:xfrm>
        </p:grpSpPr>
        <p:sp>
          <p:nvSpPr>
            <p:cNvPr id="4" name="Freeform 4"/>
            <p:cNvSpPr/>
            <p:nvPr/>
          </p:nvSpPr>
          <p:spPr>
            <a:xfrm>
              <a:off x="0" y="0"/>
              <a:ext cx="2600728" cy="723788"/>
            </a:xfrm>
            <a:custGeom>
              <a:avLst/>
              <a:gdLst/>
              <a:ahLst/>
              <a:cxnLst/>
              <a:rect l="l" t="t" r="r" b="b"/>
              <a:pathLst>
                <a:path w="2600728" h="723788">
                  <a:moveTo>
                    <a:pt x="0" y="0"/>
                  </a:moveTo>
                  <a:lnTo>
                    <a:pt x="2600728" y="0"/>
                  </a:lnTo>
                  <a:lnTo>
                    <a:pt x="2600728" y="723788"/>
                  </a:lnTo>
                  <a:lnTo>
                    <a:pt x="0" y="723788"/>
                  </a:lnTo>
                  <a:close/>
                </a:path>
              </a:pathLst>
            </a:custGeom>
            <a:solidFill>
              <a:srgbClr val="FFFFFF"/>
            </a:solidFill>
          </p:spPr>
          <p:txBody>
            <a:bodyPr/>
            <a:lstStyle/>
            <a:p>
              <a:endParaRPr lang="en-US"/>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a:p>
          </p:txBody>
        </p:sp>
      </p:grpSp>
      <p:sp>
        <p:nvSpPr>
          <p:cNvPr id="6" name="TextBox 6"/>
          <p:cNvSpPr txBox="1"/>
          <p:nvPr/>
        </p:nvSpPr>
        <p:spPr>
          <a:xfrm>
            <a:off x="606125" y="3075090"/>
            <a:ext cx="8378282" cy="1749425"/>
          </a:xfrm>
          <a:prstGeom prst="rect">
            <a:avLst/>
          </a:prstGeom>
        </p:spPr>
        <p:txBody>
          <a:bodyPr lIns="0" tIns="0" rIns="0" bIns="0" rtlCol="0" anchor="t">
            <a:spAutoFit/>
          </a:bodyPr>
          <a:lstStyle/>
          <a:p>
            <a:pPr>
              <a:lnSpc>
                <a:spcPts val="7000"/>
              </a:lnSpc>
            </a:pPr>
            <a:r>
              <a:rPr lang="en-US" sz="5000">
                <a:solidFill>
                  <a:srgbClr val="FFFFFF"/>
                </a:solidFill>
                <a:latin typeface="Good Times"/>
              </a:rPr>
              <a:t>achievements &amp; awards</a:t>
            </a:r>
          </a:p>
        </p:txBody>
      </p:sp>
      <p:grpSp>
        <p:nvGrpSpPr>
          <p:cNvPr id="7" name="Group 7"/>
          <p:cNvGrpSpPr/>
          <p:nvPr/>
        </p:nvGrpSpPr>
        <p:grpSpPr>
          <a:xfrm>
            <a:off x="90296" y="96389"/>
            <a:ext cx="1554907" cy="1883671"/>
            <a:chOff x="0" y="0"/>
            <a:chExt cx="2073210" cy="2511562"/>
          </a:xfrm>
        </p:grpSpPr>
        <p:grpSp>
          <p:nvGrpSpPr>
            <p:cNvPr id="8" name="Group 8"/>
            <p:cNvGrpSpPr/>
            <p:nvPr/>
          </p:nvGrpSpPr>
          <p:grpSpPr>
            <a:xfrm rot="5399999">
              <a:off x="92512" y="420629"/>
              <a:ext cx="975482" cy="1135107"/>
              <a:chOff x="0" y="0"/>
              <a:chExt cx="698500" cy="812800"/>
            </a:xfrm>
          </p:grpSpPr>
          <p:sp>
            <p:nvSpPr>
              <p:cNvPr id="9" name="Freeform 9"/>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10" name="TextBox 10"/>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nvGrpSpPr>
            <p:cNvPr id="11" name="Group 11"/>
            <p:cNvGrpSpPr/>
            <p:nvPr/>
          </p:nvGrpSpPr>
          <p:grpSpPr>
            <a:xfrm rot="5399999">
              <a:off x="1005215" y="955826"/>
              <a:ext cx="975482" cy="1135107"/>
              <a:chOff x="0" y="0"/>
              <a:chExt cx="698500" cy="812800"/>
            </a:xfrm>
          </p:grpSpPr>
          <p:sp>
            <p:nvSpPr>
              <p:cNvPr id="12" name="Freeform 12"/>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13" name="TextBox 13"/>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nvGrpSpPr>
            <p:cNvPr id="14" name="Group 14"/>
            <p:cNvGrpSpPr/>
            <p:nvPr/>
          </p:nvGrpSpPr>
          <p:grpSpPr>
            <a:xfrm rot="5399999">
              <a:off x="79812" y="1456267"/>
              <a:ext cx="975482" cy="1135107"/>
              <a:chOff x="0" y="0"/>
              <a:chExt cx="698500" cy="812800"/>
            </a:xfrm>
          </p:grpSpPr>
          <p:sp>
            <p:nvSpPr>
              <p:cNvPr id="15" name="Freeform 15"/>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16" name="TextBox 16"/>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nvGrpSpPr>
            <p:cNvPr id="17" name="Group 17"/>
            <p:cNvGrpSpPr/>
            <p:nvPr/>
          </p:nvGrpSpPr>
          <p:grpSpPr>
            <a:xfrm rot="5399999">
              <a:off x="1017915" y="-79812"/>
              <a:ext cx="975482" cy="1135107"/>
              <a:chOff x="0" y="0"/>
              <a:chExt cx="698500" cy="812800"/>
            </a:xfrm>
          </p:grpSpPr>
          <p:sp>
            <p:nvSpPr>
              <p:cNvPr id="18" name="Freeform 18"/>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19" name="TextBox 19"/>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grpSp>
        <p:nvGrpSpPr>
          <p:cNvPr id="20" name="Group 20"/>
          <p:cNvGrpSpPr/>
          <p:nvPr/>
        </p:nvGrpSpPr>
        <p:grpSpPr>
          <a:xfrm>
            <a:off x="8834737" y="3744240"/>
            <a:ext cx="8521751" cy="5514060"/>
            <a:chOff x="0" y="0"/>
            <a:chExt cx="11362334" cy="7352079"/>
          </a:xfrm>
        </p:grpSpPr>
        <p:pic>
          <p:nvPicPr>
            <p:cNvPr id="21" name="Picture 21"/>
            <p:cNvPicPr>
              <a:picLocks noChangeAspect="1"/>
            </p:cNvPicPr>
            <p:nvPr/>
          </p:nvPicPr>
          <p:blipFill>
            <a:blip r:embed="rId3"/>
            <a:srcRect l="21465" r="27319"/>
            <a:stretch>
              <a:fillRect/>
            </a:stretch>
          </p:blipFill>
          <p:spPr>
            <a:xfrm>
              <a:off x="0" y="0"/>
              <a:ext cx="5649417" cy="7352079"/>
            </a:xfrm>
            <a:prstGeom prst="rect">
              <a:avLst/>
            </a:prstGeom>
          </p:spPr>
        </p:pic>
        <p:pic>
          <p:nvPicPr>
            <p:cNvPr id="22" name="Picture 22"/>
            <p:cNvPicPr>
              <a:picLocks noChangeAspect="1"/>
            </p:cNvPicPr>
            <p:nvPr/>
          </p:nvPicPr>
          <p:blipFill>
            <a:blip r:embed="rId4"/>
            <a:srcRect t="1607" b="1607"/>
            <a:stretch>
              <a:fillRect/>
            </a:stretch>
          </p:blipFill>
          <p:spPr>
            <a:xfrm>
              <a:off x="5712917" y="0"/>
              <a:ext cx="5649417" cy="3644290"/>
            </a:xfrm>
            <a:prstGeom prst="rect">
              <a:avLst/>
            </a:prstGeom>
          </p:spPr>
        </p:pic>
        <p:pic>
          <p:nvPicPr>
            <p:cNvPr id="23" name="Picture 23"/>
            <p:cNvPicPr>
              <a:picLocks noChangeAspect="1"/>
            </p:cNvPicPr>
            <p:nvPr/>
          </p:nvPicPr>
          <p:blipFill>
            <a:blip r:embed="rId5"/>
            <a:srcRect t="7775" b="7775"/>
            <a:stretch>
              <a:fillRect/>
            </a:stretch>
          </p:blipFill>
          <p:spPr>
            <a:xfrm>
              <a:off x="5712917" y="3707790"/>
              <a:ext cx="5649417" cy="3644290"/>
            </a:xfrm>
            <a:prstGeom prst="rect">
              <a:avLst/>
            </a:prstGeom>
          </p:spPr>
        </p:pic>
      </p:grpSp>
      <p:sp>
        <p:nvSpPr>
          <p:cNvPr id="24" name="Freeform 24"/>
          <p:cNvSpPr/>
          <p:nvPr/>
        </p:nvSpPr>
        <p:spPr>
          <a:xfrm>
            <a:off x="8834737" y="0"/>
            <a:ext cx="8521751" cy="4346093"/>
          </a:xfrm>
          <a:custGeom>
            <a:avLst/>
            <a:gdLst/>
            <a:ahLst/>
            <a:cxnLst/>
            <a:rect l="l" t="t" r="r" b="b"/>
            <a:pathLst>
              <a:path w="8521751" h="4346093">
                <a:moveTo>
                  <a:pt x="0" y="0"/>
                </a:moveTo>
                <a:lnTo>
                  <a:pt x="8521750" y="0"/>
                </a:lnTo>
                <a:lnTo>
                  <a:pt x="8521750" y="4346093"/>
                </a:lnTo>
                <a:lnTo>
                  <a:pt x="0" y="43460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5" name="Group 25"/>
          <p:cNvGrpSpPr/>
          <p:nvPr/>
        </p:nvGrpSpPr>
        <p:grpSpPr>
          <a:xfrm>
            <a:off x="10367113" y="200799"/>
            <a:ext cx="5456998" cy="3558524"/>
            <a:chOff x="0" y="0"/>
            <a:chExt cx="7275997" cy="4744698"/>
          </a:xfrm>
        </p:grpSpPr>
        <p:grpSp>
          <p:nvGrpSpPr>
            <p:cNvPr id="26" name="Group 26"/>
            <p:cNvGrpSpPr/>
            <p:nvPr/>
          </p:nvGrpSpPr>
          <p:grpSpPr>
            <a:xfrm>
              <a:off x="0" y="31559"/>
              <a:ext cx="2210523" cy="2210523"/>
              <a:chOff x="0" y="0"/>
              <a:chExt cx="812800" cy="812800"/>
            </a:xfrm>
          </p:grpSpPr>
          <p:sp>
            <p:nvSpPr>
              <p:cNvPr id="27" name="Freeform 2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FFFF"/>
              </a:solidFill>
            </p:spPr>
            <p:txBody>
              <a:bodyPr/>
              <a:lstStyle/>
              <a:p>
                <a:endParaRPr lang="en-US"/>
              </a:p>
            </p:txBody>
          </p:sp>
          <p:sp>
            <p:nvSpPr>
              <p:cNvPr id="28" name="TextBox 28"/>
              <p:cNvSpPr txBox="1"/>
              <p:nvPr/>
            </p:nvSpPr>
            <p:spPr>
              <a:xfrm>
                <a:off x="0" y="-38100"/>
                <a:ext cx="812800" cy="850900"/>
              </a:xfrm>
              <a:prstGeom prst="rect">
                <a:avLst/>
              </a:prstGeom>
            </p:spPr>
            <p:txBody>
              <a:bodyPr lIns="33230" tIns="33230" rIns="33230" bIns="33230" rtlCol="0" anchor="ctr"/>
              <a:lstStyle/>
              <a:p>
                <a:pPr algn="ctr">
                  <a:lnSpc>
                    <a:spcPts val="2660"/>
                  </a:lnSpc>
                </a:pPr>
                <a:endParaRPr/>
              </a:p>
            </p:txBody>
          </p:sp>
        </p:grpSp>
        <p:sp>
          <p:nvSpPr>
            <p:cNvPr id="29" name="Freeform 29"/>
            <p:cNvSpPr/>
            <p:nvPr/>
          </p:nvSpPr>
          <p:spPr>
            <a:xfrm>
              <a:off x="431785" y="31559"/>
              <a:ext cx="1346953" cy="2210523"/>
            </a:xfrm>
            <a:custGeom>
              <a:avLst/>
              <a:gdLst/>
              <a:ahLst/>
              <a:cxnLst/>
              <a:rect l="l" t="t" r="r" b="b"/>
              <a:pathLst>
                <a:path w="1346953" h="2210523">
                  <a:moveTo>
                    <a:pt x="0" y="0"/>
                  </a:moveTo>
                  <a:lnTo>
                    <a:pt x="1346953" y="0"/>
                  </a:lnTo>
                  <a:lnTo>
                    <a:pt x="1346953" y="2210523"/>
                  </a:lnTo>
                  <a:lnTo>
                    <a:pt x="0" y="2210523"/>
                  </a:lnTo>
                  <a:lnTo>
                    <a:pt x="0" y="0"/>
                  </a:lnTo>
                  <a:close/>
                </a:path>
              </a:pathLst>
            </a:custGeom>
            <a:blipFill>
              <a:blip r:embed="rId8"/>
              <a:stretch>
                <a:fillRect r="-1734" b="-1734"/>
              </a:stretch>
            </a:blipFill>
          </p:spPr>
          <p:txBody>
            <a:bodyPr/>
            <a:lstStyle/>
            <a:p>
              <a:endParaRPr lang="en-US"/>
            </a:p>
          </p:txBody>
        </p:sp>
        <p:sp>
          <p:nvSpPr>
            <p:cNvPr id="30" name="Freeform 30"/>
            <p:cNvSpPr/>
            <p:nvPr/>
          </p:nvSpPr>
          <p:spPr>
            <a:xfrm>
              <a:off x="2625276" y="467707"/>
              <a:ext cx="1671811" cy="1668357"/>
            </a:xfrm>
            <a:custGeom>
              <a:avLst/>
              <a:gdLst/>
              <a:ahLst/>
              <a:cxnLst/>
              <a:rect l="l" t="t" r="r" b="b"/>
              <a:pathLst>
                <a:path w="1671811" h="1668357">
                  <a:moveTo>
                    <a:pt x="0" y="0"/>
                  </a:moveTo>
                  <a:lnTo>
                    <a:pt x="1671812" y="0"/>
                  </a:lnTo>
                  <a:lnTo>
                    <a:pt x="1671812" y="1668357"/>
                  </a:lnTo>
                  <a:lnTo>
                    <a:pt x="0" y="1668357"/>
                  </a:lnTo>
                  <a:lnTo>
                    <a:pt x="0" y="0"/>
                  </a:lnTo>
                  <a:close/>
                </a:path>
              </a:pathLst>
            </a:custGeom>
            <a:blipFill>
              <a:blip r:embed="rId9"/>
              <a:stretch>
                <a:fillRect/>
              </a:stretch>
            </a:blipFill>
          </p:spPr>
          <p:txBody>
            <a:bodyPr/>
            <a:lstStyle/>
            <a:p>
              <a:endParaRPr lang="en-US"/>
            </a:p>
          </p:txBody>
        </p:sp>
        <p:grpSp>
          <p:nvGrpSpPr>
            <p:cNvPr id="31" name="Group 31"/>
            <p:cNvGrpSpPr/>
            <p:nvPr/>
          </p:nvGrpSpPr>
          <p:grpSpPr>
            <a:xfrm>
              <a:off x="2471866" y="0"/>
              <a:ext cx="2263265" cy="2263265"/>
              <a:chOff x="0" y="0"/>
              <a:chExt cx="812800" cy="812800"/>
            </a:xfrm>
          </p:grpSpPr>
          <p:sp>
            <p:nvSpPr>
              <p:cNvPr id="32" name="Freeform 3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161E3A"/>
              </a:solidFill>
            </p:spPr>
            <p:txBody>
              <a:bodyPr/>
              <a:lstStyle/>
              <a:p>
                <a:endParaRPr lang="en-US"/>
              </a:p>
            </p:txBody>
          </p:sp>
          <p:sp>
            <p:nvSpPr>
              <p:cNvPr id="33" name="TextBox 33"/>
              <p:cNvSpPr txBox="1"/>
              <p:nvPr/>
            </p:nvSpPr>
            <p:spPr>
              <a:xfrm>
                <a:off x="0" y="-38100"/>
                <a:ext cx="812800" cy="850900"/>
              </a:xfrm>
              <a:prstGeom prst="rect">
                <a:avLst/>
              </a:prstGeom>
            </p:spPr>
            <p:txBody>
              <a:bodyPr lIns="34023" tIns="34023" rIns="34023" bIns="34023" rtlCol="0" anchor="ctr"/>
              <a:lstStyle/>
              <a:p>
                <a:pPr algn="ctr">
                  <a:lnSpc>
                    <a:spcPts val="2660"/>
                  </a:lnSpc>
                </a:pPr>
                <a:endParaRPr/>
              </a:p>
            </p:txBody>
          </p:sp>
        </p:grpSp>
        <p:sp>
          <p:nvSpPr>
            <p:cNvPr id="34" name="Freeform 34"/>
            <p:cNvSpPr/>
            <p:nvPr/>
          </p:nvSpPr>
          <p:spPr>
            <a:xfrm>
              <a:off x="2471866" y="293450"/>
              <a:ext cx="2263265" cy="1581457"/>
            </a:xfrm>
            <a:custGeom>
              <a:avLst/>
              <a:gdLst/>
              <a:ahLst/>
              <a:cxnLst/>
              <a:rect l="l" t="t" r="r" b="b"/>
              <a:pathLst>
                <a:path w="2263265" h="1581457">
                  <a:moveTo>
                    <a:pt x="0" y="0"/>
                  </a:moveTo>
                  <a:lnTo>
                    <a:pt x="2263265" y="0"/>
                  </a:lnTo>
                  <a:lnTo>
                    <a:pt x="2263265" y="1581457"/>
                  </a:lnTo>
                  <a:lnTo>
                    <a:pt x="0" y="1581457"/>
                  </a:lnTo>
                  <a:lnTo>
                    <a:pt x="0" y="0"/>
                  </a:lnTo>
                  <a:close/>
                </a:path>
              </a:pathLst>
            </a:custGeom>
            <a:blipFill>
              <a:blip r:embed="rId10"/>
              <a:stretch>
                <a:fillRect/>
              </a:stretch>
            </a:blipFill>
          </p:spPr>
          <p:txBody>
            <a:bodyPr/>
            <a:lstStyle/>
            <a:p>
              <a:endParaRPr lang="en-US"/>
            </a:p>
          </p:txBody>
        </p:sp>
        <p:sp>
          <p:nvSpPr>
            <p:cNvPr id="35" name="Freeform 35"/>
            <p:cNvSpPr/>
            <p:nvPr/>
          </p:nvSpPr>
          <p:spPr>
            <a:xfrm>
              <a:off x="5073520" y="499265"/>
              <a:ext cx="1671811" cy="1668357"/>
            </a:xfrm>
            <a:custGeom>
              <a:avLst/>
              <a:gdLst/>
              <a:ahLst/>
              <a:cxnLst/>
              <a:rect l="l" t="t" r="r" b="b"/>
              <a:pathLst>
                <a:path w="1671811" h="1668357">
                  <a:moveTo>
                    <a:pt x="0" y="0"/>
                  </a:moveTo>
                  <a:lnTo>
                    <a:pt x="1671812" y="0"/>
                  </a:lnTo>
                  <a:lnTo>
                    <a:pt x="1671812" y="1668358"/>
                  </a:lnTo>
                  <a:lnTo>
                    <a:pt x="0" y="1668358"/>
                  </a:lnTo>
                  <a:lnTo>
                    <a:pt x="0" y="0"/>
                  </a:lnTo>
                  <a:close/>
                </a:path>
              </a:pathLst>
            </a:custGeom>
            <a:blipFill>
              <a:blip r:embed="rId9"/>
              <a:stretch>
                <a:fillRect/>
              </a:stretch>
            </a:blipFill>
          </p:spPr>
          <p:txBody>
            <a:bodyPr/>
            <a:lstStyle/>
            <a:p>
              <a:endParaRPr lang="en-US"/>
            </a:p>
          </p:txBody>
        </p:sp>
        <p:grpSp>
          <p:nvGrpSpPr>
            <p:cNvPr id="36" name="Group 36"/>
            <p:cNvGrpSpPr/>
            <p:nvPr/>
          </p:nvGrpSpPr>
          <p:grpSpPr>
            <a:xfrm>
              <a:off x="4996474" y="31559"/>
              <a:ext cx="2279523" cy="2279523"/>
              <a:chOff x="0" y="0"/>
              <a:chExt cx="812800" cy="812800"/>
            </a:xfrm>
          </p:grpSpPr>
          <p:sp>
            <p:nvSpPr>
              <p:cNvPr id="37" name="Freeform 3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278FF"/>
              </a:solidFill>
            </p:spPr>
            <p:txBody>
              <a:bodyPr/>
              <a:lstStyle/>
              <a:p>
                <a:endParaRPr lang="en-US"/>
              </a:p>
            </p:txBody>
          </p:sp>
          <p:sp>
            <p:nvSpPr>
              <p:cNvPr id="38" name="TextBox 38"/>
              <p:cNvSpPr txBox="1"/>
              <p:nvPr/>
            </p:nvSpPr>
            <p:spPr>
              <a:xfrm>
                <a:off x="0" y="-38100"/>
                <a:ext cx="812800" cy="850900"/>
              </a:xfrm>
              <a:prstGeom prst="rect">
                <a:avLst/>
              </a:prstGeom>
            </p:spPr>
            <p:txBody>
              <a:bodyPr lIns="34267" tIns="34267" rIns="34267" bIns="34267" rtlCol="0" anchor="ctr"/>
              <a:lstStyle/>
              <a:p>
                <a:pPr algn="ctr">
                  <a:lnSpc>
                    <a:spcPts val="2659"/>
                  </a:lnSpc>
                </a:pPr>
                <a:endParaRPr/>
              </a:p>
            </p:txBody>
          </p:sp>
        </p:grpSp>
        <p:sp>
          <p:nvSpPr>
            <p:cNvPr id="39" name="Freeform 39"/>
            <p:cNvSpPr/>
            <p:nvPr/>
          </p:nvSpPr>
          <p:spPr>
            <a:xfrm>
              <a:off x="4996474" y="674106"/>
              <a:ext cx="2279523" cy="962001"/>
            </a:xfrm>
            <a:custGeom>
              <a:avLst/>
              <a:gdLst/>
              <a:ahLst/>
              <a:cxnLst/>
              <a:rect l="l" t="t" r="r" b="b"/>
              <a:pathLst>
                <a:path w="2279523" h="962001">
                  <a:moveTo>
                    <a:pt x="0" y="0"/>
                  </a:moveTo>
                  <a:lnTo>
                    <a:pt x="2279523" y="0"/>
                  </a:lnTo>
                  <a:lnTo>
                    <a:pt x="2279523" y="962001"/>
                  </a:lnTo>
                  <a:lnTo>
                    <a:pt x="0" y="962001"/>
                  </a:lnTo>
                  <a:lnTo>
                    <a:pt x="0" y="0"/>
                  </a:lnTo>
                  <a:close/>
                </a:path>
              </a:pathLst>
            </a:custGeom>
            <a:blipFill>
              <a:blip r:embed="rId11"/>
              <a:stretch>
                <a:fillRect/>
              </a:stretch>
            </a:blipFill>
          </p:spPr>
          <p:txBody>
            <a:bodyPr/>
            <a:lstStyle/>
            <a:p>
              <a:endParaRPr lang="en-US"/>
            </a:p>
          </p:txBody>
        </p:sp>
        <p:grpSp>
          <p:nvGrpSpPr>
            <p:cNvPr id="40" name="Group 40"/>
            <p:cNvGrpSpPr/>
            <p:nvPr/>
          </p:nvGrpSpPr>
          <p:grpSpPr>
            <a:xfrm>
              <a:off x="2471866" y="2481433"/>
              <a:ext cx="2263265" cy="2263265"/>
              <a:chOff x="0" y="0"/>
              <a:chExt cx="812800" cy="812800"/>
            </a:xfrm>
          </p:grpSpPr>
          <p:sp>
            <p:nvSpPr>
              <p:cNvPr id="41" name="Freeform 4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FFFF"/>
              </a:solidFill>
            </p:spPr>
            <p:txBody>
              <a:bodyPr/>
              <a:lstStyle/>
              <a:p>
                <a:endParaRPr lang="en-US"/>
              </a:p>
            </p:txBody>
          </p:sp>
          <p:sp>
            <p:nvSpPr>
              <p:cNvPr id="42" name="TextBox 42"/>
              <p:cNvSpPr txBox="1"/>
              <p:nvPr/>
            </p:nvSpPr>
            <p:spPr>
              <a:xfrm>
                <a:off x="0" y="-38100"/>
                <a:ext cx="812800" cy="850900"/>
              </a:xfrm>
              <a:prstGeom prst="rect">
                <a:avLst/>
              </a:prstGeom>
            </p:spPr>
            <p:txBody>
              <a:bodyPr lIns="34023" tIns="34023" rIns="34023" bIns="34023" rtlCol="0" anchor="ctr"/>
              <a:lstStyle/>
              <a:p>
                <a:pPr algn="ctr">
                  <a:lnSpc>
                    <a:spcPts val="2660"/>
                  </a:lnSpc>
                </a:pPr>
                <a:endParaRPr/>
              </a:p>
            </p:txBody>
          </p:sp>
        </p:grpSp>
        <p:sp>
          <p:nvSpPr>
            <p:cNvPr id="43" name="Freeform 43"/>
            <p:cNvSpPr/>
            <p:nvPr/>
          </p:nvSpPr>
          <p:spPr>
            <a:xfrm>
              <a:off x="2471866" y="3032550"/>
              <a:ext cx="2263265" cy="1183182"/>
            </a:xfrm>
            <a:custGeom>
              <a:avLst/>
              <a:gdLst/>
              <a:ahLst/>
              <a:cxnLst/>
              <a:rect l="l" t="t" r="r" b="b"/>
              <a:pathLst>
                <a:path w="2263265" h="1183182">
                  <a:moveTo>
                    <a:pt x="0" y="0"/>
                  </a:moveTo>
                  <a:lnTo>
                    <a:pt x="2263265" y="0"/>
                  </a:lnTo>
                  <a:lnTo>
                    <a:pt x="2263265" y="1183182"/>
                  </a:lnTo>
                  <a:lnTo>
                    <a:pt x="0" y="1183182"/>
                  </a:lnTo>
                  <a:lnTo>
                    <a:pt x="0" y="0"/>
                  </a:lnTo>
                  <a:close/>
                </a:path>
              </a:pathLst>
            </a:custGeom>
            <a:blipFill>
              <a:blip r:embed="rId12"/>
              <a:stretch>
                <a:fillRect/>
              </a:stretch>
            </a:blipFill>
          </p:spPr>
          <p:txBody>
            <a:bodyPr/>
            <a:lstStyle/>
            <a:p>
              <a:endParaRPr lang="en-US"/>
            </a:p>
          </p:txBody>
        </p:sp>
        <p:sp>
          <p:nvSpPr>
            <p:cNvPr id="44" name="Freeform 44"/>
            <p:cNvSpPr/>
            <p:nvPr/>
          </p:nvSpPr>
          <p:spPr>
            <a:xfrm>
              <a:off x="17117" y="2470841"/>
              <a:ext cx="2263265" cy="2263265"/>
            </a:xfrm>
            <a:custGeom>
              <a:avLst/>
              <a:gdLst/>
              <a:ahLst/>
              <a:cxnLst/>
              <a:rect l="l" t="t" r="r" b="b"/>
              <a:pathLst>
                <a:path w="2263265" h="2263265">
                  <a:moveTo>
                    <a:pt x="0" y="0"/>
                  </a:moveTo>
                  <a:lnTo>
                    <a:pt x="2263266" y="0"/>
                  </a:lnTo>
                  <a:lnTo>
                    <a:pt x="2263266" y="2263266"/>
                  </a:lnTo>
                  <a:lnTo>
                    <a:pt x="0" y="2263266"/>
                  </a:lnTo>
                  <a:lnTo>
                    <a:pt x="0" y="0"/>
                  </a:lnTo>
                  <a:close/>
                </a:path>
              </a:pathLst>
            </a:custGeom>
            <a:blipFill>
              <a:blip r:embed="rId13"/>
              <a:stretch>
                <a:fillRect/>
              </a:stretch>
            </a:blipFill>
          </p:spPr>
          <p:txBody>
            <a:bodyPr/>
            <a:lstStyle/>
            <a:p>
              <a:endParaRPr lang="en-US"/>
            </a:p>
          </p:txBody>
        </p:sp>
        <p:sp>
          <p:nvSpPr>
            <p:cNvPr id="45" name="Freeform 45"/>
            <p:cNvSpPr/>
            <p:nvPr/>
          </p:nvSpPr>
          <p:spPr>
            <a:xfrm>
              <a:off x="4981708" y="2470841"/>
              <a:ext cx="2263265" cy="2263265"/>
            </a:xfrm>
            <a:custGeom>
              <a:avLst/>
              <a:gdLst/>
              <a:ahLst/>
              <a:cxnLst/>
              <a:rect l="l" t="t" r="r" b="b"/>
              <a:pathLst>
                <a:path w="2263265" h="2263265">
                  <a:moveTo>
                    <a:pt x="0" y="0"/>
                  </a:moveTo>
                  <a:lnTo>
                    <a:pt x="2263266" y="0"/>
                  </a:lnTo>
                  <a:lnTo>
                    <a:pt x="2263266" y="2263266"/>
                  </a:lnTo>
                  <a:lnTo>
                    <a:pt x="0" y="2263266"/>
                  </a:lnTo>
                  <a:lnTo>
                    <a:pt x="0" y="0"/>
                  </a:lnTo>
                  <a:close/>
                </a:path>
              </a:pathLst>
            </a:custGeom>
            <a:blipFill>
              <a:blip r:embed="rId14"/>
              <a:stretch>
                <a:fillRect l="-2152" b="-2152"/>
              </a:stretch>
            </a:blipFill>
          </p:spPr>
          <p:txBody>
            <a:bodyPr/>
            <a:lstStyle/>
            <a:p>
              <a:endParaRPr lang="en-US"/>
            </a:p>
          </p:txBody>
        </p:sp>
      </p:grpSp>
      <p:sp>
        <p:nvSpPr>
          <p:cNvPr id="46" name="TextBox 46"/>
          <p:cNvSpPr txBox="1"/>
          <p:nvPr/>
        </p:nvSpPr>
        <p:spPr>
          <a:xfrm>
            <a:off x="606125" y="5443640"/>
            <a:ext cx="7720880" cy="4426981"/>
          </a:xfrm>
          <a:prstGeom prst="rect">
            <a:avLst/>
          </a:prstGeom>
        </p:spPr>
        <p:txBody>
          <a:bodyPr lIns="0" tIns="0" rIns="0" bIns="0" rtlCol="0" anchor="t">
            <a:spAutoFit/>
          </a:bodyPr>
          <a:lstStyle/>
          <a:p>
            <a:pPr>
              <a:lnSpc>
                <a:spcPts val="2934"/>
              </a:lnSpc>
            </a:pPr>
            <a:r>
              <a:rPr lang="en-US" sz="2095" u="sng" spc="104" dirty="0">
                <a:solidFill>
                  <a:srgbClr val="000000"/>
                </a:solidFill>
                <a:latin typeface="Lato 2 Bold"/>
              </a:rPr>
              <a:t>2023 &amp; 2022 Accomplishments:</a:t>
            </a:r>
          </a:p>
          <a:p>
            <a:pPr marL="452506" lvl="1" indent="-226253">
              <a:lnSpc>
                <a:spcPts val="2934"/>
              </a:lnSpc>
              <a:buFont typeface="Arial"/>
              <a:buChar char="•"/>
            </a:pPr>
            <a:r>
              <a:rPr lang="en-US" sz="2095" spc="104" dirty="0">
                <a:solidFill>
                  <a:srgbClr val="000000"/>
                </a:solidFill>
                <a:latin typeface="Lato 2"/>
              </a:rPr>
              <a:t>Top 500 Largest For-Hire Carriers by Freight Waves 2023.</a:t>
            </a:r>
          </a:p>
          <a:p>
            <a:pPr marL="452506" lvl="1" indent="-226253">
              <a:lnSpc>
                <a:spcPts val="2934"/>
              </a:lnSpc>
              <a:buFont typeface="Arial"/>
              <a:buChar char="•"/>
            </a:pPr>
            <a:r>
              <a:rPr lang="en-US" sz="2095" spc="104" dirty="0">
                <a:solidFill>
                  <a:srgbClr val="000000"/>
                </a:solidFill>
                <a:latin typeface="Lato 2"/>
              </a:rPr>
              <a:t>Ranked 60th Top Freight Brokerage Firms in the U.S. by Transport Topics 2023.</a:t>
            </a:r>
          </a:p>
          <a:p>
            <a:pPr marL="452506" lvl="1" indent="-226253">
              <a:lnSpc>
                <a:spcPts val="2934"/>
              </a:lnSpc>
              <a:buFont typeface="Arial"/>
              <a:buChar char="•"/>
            </a:pPr>
            <a:r>
              <a:rPr lang="en-US" sz="2095" spc="104" dirty="0">
                <a:solidFill>
                  <a:srgbClr val="000000"/>
                </a:solidFill>
                <a:latin typeface="Lato 2"/>
              </a:rPr>
              <a:t>Ranked in the "Top 10" Flatbed/Heavy Specialized Carrier in the U.S. by Transport Topics 2023.</a:t>
            </a:r>
          </a:p>
          <a:p>
            <a:pPr marL="452506" lvl="1" indent="-226253">
              <a:lnSpc>
                <a:spcPts val="2934"/>
              </a:lnSpc>
              <a:buFont typeface="Arial"/>
              <a:buChar char="•"/>
            </a:pPr>
            <a:r>
              <a:rPr lang="en-US" sz="2095" spc="104" dirty="0">
                <a:solidFill>
                  <a:srgbClr val="000000"/>
                </a:solidFill>
                <a:latin typeface="Lato 2"/>
              </a:rPr>
              <a:t>Named in the 2023 Pittsburgh Business Times “Fast 50.”</a:t>
            </a:r>
          </a:p>
          <a:p>
            <a:pPr marL="452506" lvl="1" indent="-226253">
              <a:lnSpc>
                <a:spcPts val="2934"/>
              </a:lnSpc>
              <a:buFont typeface="Arial"/>
              <a:buChar char="•"/>
            </a:pPr>
            <a:r>
              <a:rPr lang="en-US" sz="2095" spc="104" dirty="0">
                <a:solidFill>
                  <a:srgbClr val="000000"/>
                </a:solidFill>
                <a:latin typeface="Lato 2"/>
              </a:rPr>
              <a:t>Named a winner of the Pittsburgh Post-Gazette’s “Top Workplaces 2022” Award.</a:t>
            </a:r>
          </a:p>
          <a:p>
            <a:pPr marL="452506" lvl="1" indent="-226253">
              <a:lnSpc>
                <a:spcPts val="2934"/>
              </a:lnSpc>
              <a:buFont typeface="Arial"/>
              <a:buChar char="•"/>
            </a:pPr>
            <a:r>
              <a:rPr lang="en-US" sz="2095" spc="104" dirty="0">
                <a:solidFill>
                  <a:srgbClr val="000000"/>
                </a:solidFill>
                <a:latin typeface="Lato 2"/>
              </a:rPr>
              <a:t>Ranked No. 2552 on the Inc. 5000 list 2022.</a:t>
            </a:r>
          </a:p>
        </p:txBody>
      </p:sp>
      <p:sp>
        <p:nvSpPr>
          <p:cNvPr id="47" name="TextBox 47"/>
          <p:cNvSpPr txBox="1"/>
          <p:nvPr/>
        </p:nvSpPr>
        <p:spPr>
          <a:xfrm>
            <a:off x="1912648" y="401684"/>
            <a:ext cx="5719652" cy="375604"/>
          </a:xfrm>
          <a:prstGeom prst="rect">
            <a:avLst/>
          </a:prstGeom>
        </p:spPr>
        <p:txBody>
          <a:bodyPr lIns="0" tIns="0" rIns="0" bIns="0" rtlCol="0" anchor="t">
            <a:spAutoFit/>
          </a:bodyPr>
          <a:lstStyle/>
          <a:p>
            <a:pPr marL="0" lvl="0" indent="0">
              <a:lnSpc>
                <a:spcPts val="2918"/>
              </a:lnSpc>
              <a:spcBef>
                <a:spcPct val="0"/>
              </a:spcBef>
            </a:pPr>
            <a:r>
              <a:rPr lang="en-US" sz="2652">
                <a:solidFill>
                  <a:srgbClr val="D9E027"/>
                </a:solidFill>
                <a:latin typeface="Lato Bold Bold"/>
              </a:rPr>
              <a:t>BEEMAC INC.</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500" b="12500"/>
          <a:stretch>
            <a:fillRect/>
          </a:stretch>
        </p:blipFill>
        <p:spPr>
          <a:xfrm>
            <a:off x="0" y="0"/>
            <a:ext cx="18288000" cy="10287000"/>
          </a:xfrm>
          <a:prstGeom prst="rect">
            <a:avLst/>
          </a:prstGeom>
        </p:spPr>
      </p:pic>
      <p:grpSp>
        <p:nvGrpSpPr>
          <p:cNvPr id="3" name="Group 3"/>
          <p:cNvGrpSpPr/>
          <p:nvPr/>
        </p:nvGrpSpPr>
        <p:grpSpPr>
          <a:xfrm>
            <a:off x="8989544" y="0"/>
            <a:ext cx="9298456" cy="7200900"/>
            <a:chOff x="0" y="0"/>
            <a:chExt cx="12397941" cy="9601200"/>
          </a:xfrm>
        </p:grpSpPr>
        <p:pic>
          <p:nvPicPr>
            <p:cNvPr id="4" name="Picture 4"/>
            <p:cNvPicPr>
              <a:picLocks noChangeAspect="1"/>
            </p:cNvPicPr>
            <p:nvPr/>
          </p:nvPicPr>
          <p:blipFill>
            <a:blip r:embed="rId3"/>
            <a:srcRect l="13672" r="13672"/>
            <a:stretch>
              <a:fillRect/>
            </a:stretch>
          </p:blipFill>
          <p:spPr>
            <a:xfrm>
              <a:off x="0" y="0"/>
              <a:ext cx="6198970" cy="4800600"/>
            </a:xfrm>
            <a:prstGeom prst="rect">
              <a:avLst/>
            </a:prstGeom>
          </p:spPr>
        </p:pic>
        <p:pic>
          <p:nvPicPr>
            <p:cNvPr id="5" name="Picture 5"/>
            <p:cNvPicPr>
              <a:picLocks noChangeAspect="1"/>
            </p:cNvPicPr>
            <p:nvPr/>
          </p:nvPicPr>
          <p:blipFill>
            <a:blip r:embed="rId4"/>
            <a:srcRect t="1324" b="1324"/>
            <a:stretch>
              <a:fillRect/>
            </a:stretch>
          </p:blipFill>
          <p:spPr>
            <a:xfrm>
              <a:off x="6198970" y="0"/>
              <a:ext cx="6198970" cy="4800600"/>
            </a:xfrm>
            <a:prstGeom prst="rect">
              <a:avLst/>
            </a:prstGeom>
          </p:spPr>
        </p:pic>
        <p:pic>
          <p:nvPicPr>
            <p:cNvPr id="6" name="Picture 6"/>
            <p:cNvPicPr>
              <a:picLocks noChangeAspect="1"/>
            </p:cNvPicPr>
            <p:nvPr/>
          </p:nvPicPr>
          <p:blipFill>
            <a:blip r:embed="rId5"/>
            <a:srcRect l="8576" t="22725" r="25752" b="20060"/>
            <a:stretch>
              <a:fillRect/>
            </a:stretch>
          </p:blipFill>
          <p:spPr>
            <a:xfrm>
              <a:off x="0" y="4800600"/>
              <a:ext cx="4132647" cy="4800600"/>
            </a:xfrm>
            <a:prstGeom prst="rect">
              <a:avLst/>
            </a:prstGeom>
          </p:spPr>
        </p:pic>
        <p:pic>
          <p:nvPicPr>
            <p:cNvPr id="7" name="Picture 7"/>
            <p:cNvPicPr>
              <a:picLocks noChangeAspect="1"/>
            </p:cNvPicPr>
            <p:nvPr/>
          </p:nvPicPr>
          <p:blipFill>
            <a:blip r:embed="rId6"/>
            <a:srcRect l="19093" t="18891" r="28539"/>
            <a:stretch>
              <a:fillRect/>
            </a:stretch>
          </p:blipFill>
          <p:spPr>
            <a:xfrm>
              <a:off x="4132647" y="4800600"/>
              <a:ext cx="4132647" cy="4800600"/>
            </a:xfrm>
            <a:prstGeom prst="rect">
              <a:avLst/>
            </a:prstGeom>
          </p:spPr>
        </p:pic>
        <p:pic>
          <p:nvPicPr>
            <p:cNvPr id="8" name="Picture 8"/>
            <p:cNvPicPr>
              <a:picLocks noChangeAspect="1"/>
            </p:cNvPicPr>
            <p:nvPr/>
          </p:nvPicPr>
          <p:blipFill>
            <a:blip r:embed="rId7"/>
            <a:srcRect t="35289" r="32407" b="1906"/>
            <a:stretch>
              <a:fillRect/>
            </a:stretch>
          </p:blipFill>
          <p:spPr>
            <a:xfrm>
              <a:off x="8265294" y="4800600"/>
              <a:ext cx="4132647" cy="4800600"/>
            </a:xfrm>
            <a:prstGeom prst="rect">
              <a:avLst/>
            </a:prstGeom>
          </p:spPr>
        </p:pic>
      </p:grpSp>
      <p:grpSp>
        <p:nvGrpSpPr>
          <p:cNvPr id="9" name="Group 9"/>
          <p:cNvGrpSpPr/>
          <p:nvPr/>
        </p:nvGrpSpPr>
        <p:grpSpPr>
          <a:xfrm>
            <a:off x="-283405" y="7200900"/>
            <a:ext cx="18854809" cy="3086100"/>
            <a:chOff x="0" y="0"/>
            <a:chExt cx="4965876" cy="812800"/>
          </a:xfrm>
        </p:grpSpPr>
        <p:sp>
          <p:nvSpPr>
            <p:cNvPr id="10" name="Freeform 10"/>
            <p:cNvSpPr/>
            <p:nvPr/>
          </p:nvSpPr>
          <p:spPr>
            <a:xfrm>
              <a:off x="0" y="0"/>
              <a:ext cx="4965876" cy="812800"/>
            </a:xfrm>
            <a:custGeom>
              <a:avLst/>
              <a:gdLst/>
              <a:ahLst/>
              <a:cxnLst/>
              <a:rect l="l" t="t" r="r" b="b"/>
              <a:pathLst>
                <a:path w="4965876" h="812800">
                  <a:moveTo>
                    <a:pt x="0" y="0"/>
                  </a:moveTo>
                  <a:lnTo>
                    <a:pt x="4965876" y="0"/>
                  </a:lnTo>
                  <a:lnTo>
                    <a:pt x="4965876" y="812800"/>
                  </a:lnTo>
                  <a:lnTo>
                    <a:pt x="0" y="812800"/>
                  </a:lnTo>
                  <a:close/>
                </a:path>
              </a:pathLst>
            </a:custGeom>
            <a:solidFill>
              <a:srgbClr val="FFFFFF"/>
            </a:solidFill>
          </p:spPr>
          <p:txBody>
            <a:bodyPr/>
            <a:lstStyle/>
            <a:p>
              <a:endParaRPr lang="en-US"/>
            </a:p>
          </p:txBody>
        </p:sp>
        <p:sp>
          <p:nvSpPr>
            <p:cNvPr id="11" name="TextBox 11"/>
            <p:cNvSpPr txBox="1"/>
            <p:nvPr/>
          </p:nvSpPr>
          <p:spPr>
            <a:xfrm>
              <a:off x="0" y="-85725"/>
              <a:ext cx="812800" cy="898525"/>
            </a:xfrm>
            <a:prstGeom prst="rect">
              <a:avLst/>
            </a:prstGeom>
          </p:spPr>
          <p:txBody>
            <a:bodyPr lIns="50800" tIns="50800" rIns="50800" bIns="50800" rtlCol="0" anchor="ctr"/>
            <a:lstStyle/>
            <a:p>
              <a:pPr algn="ctr">
                <a:lnSpc>
                  <a:spcPts val="3600"/>
                </a:lnSpc>
              </a:pPr>
              <a:endParaRPr/>
            </a:p>
          </p:txBody>
        </p:sp>
      </p:grpSp>
      <p:grpSp>
        <p:nvGrpSpPr>
          <p:cNvPr id="12" name="Group 12"/>
          <p:cNvGrpSpPr/>
          <p:nvPr/>
        </p:nvGrpSpPr>
        <p:grpSpPr>
          <a:xfrm>
            <a:off x="90296" y="96389"/>
            <a:ext cx="1554907" cy="1883671"/>
            <a:chOff x="0" y="0"/>
            <a:chExt cx="2073210" cy="2511562"/>
          </a:xfrm>
        </p:grpSpPr>
        <p:grpSp>
          <p:nvGrpSpPr>
            <p:cNvPr id="13" name="Group 13"/>
            <p:cNvGrpSpPr/>
            <p:nvPr/>
          </p:nvGrpSpPr>
          <p:grpSpPr>
            <a:xfrm rot="5399999">
              <a:off x="92512" y="420629"/>
              <a:ext cx="975482" cy="1135107"/>
              <a:chOff x="0" y="0"/>
              <a:chExt cx="698500" cy="812800"/>
            </a:xfrm>
          </p:grpSpPr>
          <p:sp>
            <p:nvSpPr>
              <p:cNvPr id="14" name="Freeform 14"/>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15" name="TextBox 15"/>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nvGrpSpPr>
            <p:cNvPr id="16" name="Group 16"/>
            <p:cNvGrpSpPr/>
            <p:nvPr/>
          </p:nvGrpSpPr>
          <p:grpSpPr>
            <a:xfrm rot="5399999">
              <a:off x="1005215" y="955826"/>
              <a:ext cx="975482" cy="1135107"/>
              <a:chOff x="0" y="0"/>
              <a:chExt cx="698500" cy="812800"/>
            </a:xfrm>
          </p:grpSpPr>
          <p:sp>
            <p:nvSpPr>
              <p:cNvPr id="17" name="Freeform 1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18" name="TextBox 18"/>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nvGrpSpPr>
            <p:cNvPr id="19" name="Group 19"/>
            <p:cNvGrpSpPr/>
            <p:nvPr/>
          </p:nvGrpSpPr>
          <p:grpSpPr>
            <a:xfrm rot="5399999">
              <a:off x="79812" y="1456267"/>
              <a:ext cx="975482" cy="1135107"/>
              <a:chOff x="0" y="0"/>
              <a:chExt cx="698500" cy="812800"/>
            </a:xfrm>
          </p:grpSpPr>
          <p:sp>
            <p:nvSpPr>
              <p:cNvPr id="20" name="Freeform 20"/>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21" name="TextBox 21"/>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nvGrpSpPr>
            <p:cNvPr id="22" name="Group 22"/>
            <p:cNvGrpSpPr/>
            <p:nvPr/>
          </p:nvGrpSpPr>
          <p:grpSpPr>
            <a:xfrm rot="5399999">
              <a:off x="1017915" y="-79812"/>
              <a:ext cx="975482" cy="1135107"/>
              <a:chOff x="0" y="0"/>
              <a:chExt cx="698500" cy="812800"/>
            </a:xfrm>
          </p:grpSpPr>
          <p:sp>
            <p:nvSpPr>
              <p:cNvPr id="23" name="Freeform 23"/>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24" name="TextBox 24"/>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grpSp>
        <p:nvGrpSpPr>
          <p:cNvPr id="25" name="Group 25"/>
          <p:cNvGrpSpPr/>
          <p:nvPr/>
        </p:nvGrpSpPr>
        <p:grpSpPr>
          <a:xfrm>
            <a:off x="179467" y="7864370"/>
            <a:ext cx="17929065" cy="1759160"/>
            <a:chOff x="0" y="0"/>
            <a:chExt cx="23905420" cy="2345546"/>
          </a:xfrm>
        </p:grpSpPr>
        <p:sp>
          <p:nvSpPr>
            <p:cNvPr id="26" name="Freeform 26"/>
            <p:cNvSpPr/>
            <p:nvPr/>
          </p:nvSpPr>
          <p:spPr>
            <a:xfrm>
              <a:off x="0" y="229947"/>
              <a:ext cx="3095581" cy="1726382"/>
            </a:xfrm>
            <a:custGeom>
              <a:avLst/>
              <a:gdLst/>
              <a:ahLst/>
              <a:cxnLst/>
              <a:rect l="l" t="t" r="r" b="b"/>
              <a:pathLst>
                <a:path w="3095581" h="1726382">
                  <a:moveTo>
                    <a:pt x="0" y="0"/>
                  </a:moveTo>
                  <a:lnTo>
                    <a:pt x="3095581" y="0"/>
                  </a:lnTo>
                  <a:lnTo>
                    <a:pt x="3095581" y="1726381"/>
                  </a:lnTo>
                  <a:lnTo>
                    <a:pt x="0" y="1726381"/>
                  </a:lnTo>
                  <a:lnTo>
                    <a:pt x="0" y="0"/>
                  </a:lnTo>
                  <a:close/>
                </a:path>
              </a:pathLst>
            </a:custGeom>
            <a:blipFill>
              <a:blip r:embed="rId8"/>
              <a:stretch>
                <a:fillRect/>
              </a:stretch>
            </a:blipFill>
          </p:spPr>
          <p:txBody>
            <a:bodyPr/>
            <a:lstStyle/>
            <a:p>
              <a:endParaRPr lang="en-US"/>
            </a:p>
          </p:txBody>
        </p:sp>
        <p:sp>
          <p:nvSpPr>
            <p:cNvPr id="27" name="Freeform 27"/>
            <p:cNvSpPr/>
            <p:nvPr/>
          </p:nvSpPr>
          <p:spPr>
            <a:xfrm>
              <a:off x="3590881" y="367520"/>
              <a:ext cx="4160015" cy="1338632"/>
            </a:xfrm>
            <a:custGeom>
              <a:avLst/>
              <a:gdLst/>
              <a:ahLst/>
              <a:cxnLst/>
              <a:rect l="l" t="t" r="r" b="b"/>
              <a:pathLst>
                <a:path w="4160015" h="1338632">
                  <a:moveTo>
                    <a:pt x="0" y="0"/>
                  </a:moveTo>
                  <a:lnTo>
                    <a:pt x="4160015" y="0"/>
                  </a:lnTo>
                  <a:lnTo>
                    <a:pt x="4160015" y="1338633"/>
                  </a:lnTo>
                  <a:lnTo>
                    <a:pt x="0" y="1338633"/>
                  </a:lnTo>
                  <a:lnTo>
                    <a:pt x="0" y="0"/>
                  </a:lnTo>
                  <a:close/>
                </a:path>
              </a:pathLst>
            </a:custGeom>
            <a:blipFill>
              <a:blip r:embed="rId9"/>
              <a:stretch>
                <a:fillRect/>
              </a:stretch>
            </a:blipFill>
          </p:spPr>
          <p:txBody>
            <a:bodyPr/>
            <a:lstStyle/>
            <a:p>
              <a:endParaRPr lang="en-US"/>
            </a:p>
          </p:txBody>
        </p:sp>
        <p:sp>
          <p:nvSpPr>
            <p:cNvPr id="28" name="Freeform 28"/>
            <p:cNvSpPr/>
            <p:nvPr/>
          </p:nvSpPr>
          <p:spPr>
            <a:xfrm>
              <a:off x="8246196" y="0"/>
              <a:ext cx="3752874" cy="2345546"/>
            </a:xfrm>
            <a:custGeom>
              <a:avLst/>
              <a:gdLst/>
              <a:ahLst/>
              <a:cxnLst/>
              <a:rect l="l" t="t" r="r" b="b"/>
              <a:pathLst>
                <a:path w="3752874" h="2345546">
                  <a:moveTo>
                    <a:pt x="0" y="0"/>
                  </a:moveTo>
                  <a:lnTo>
                    <a:pt x="3752874" y="0"/>
                  </a:lnTo>
                  <a:lnTo>
                    <a:pt x="3752874" y="2345546"/>
                  </a:lnTo>
                  <a:lnTo>
                    <a:pt x="0" y="2345546"/>
                  </a:lnTo>
                  <a:lnTo>
                    <a:pt x="0" y="0"/>
                  </a:lnTo>
                  <a:close/>
                </a:path>
              </a:pathLst>
            </a:custGeom>
            <a:blipFill>
              <a:blip r:embed="rId10"/>
              <a:stretch>
                <a:fillRect/>
              </a:stretch>
            </a:blipFill>
          </p:spPr>
          <p:txBody>
            <a:bodyPr/>
            <a:lstStyle/>
            <a:p>
              <a:endParaRPr lang="en-US"/>
            </a:p>
          </p:txBody>
        </p:sp>
        <p:sp>
          <p:nvSpPr>
            <p:cNvPr id="29" name="Freeform 29"/>
            <p:cNvSpPr/>
            <p:nvPr/>
          </p:nvSpPr>
          <p:spPr>
            <a:xfrm>
              <a:off x="16684521" y="311360"/>
              <a:ext cx="3657867" cy="1450954"/>
            </a:xfrm>
            <a:custGeom>
              <a:avLst/>
              <a:gdLst/>
              <a:ahLst/>
              <a:cxnLst/>
              <a:rect l="l" t="t" r="r" b="b"/>
              <a:pathLst>
                <a:path w="3657867" h="1450954">
                  <a:moveTo>
                    <a:pt x="0" y="0"/>
                  </a:moveTo>
                  <a:lnTo>
                    <a:pt x="3657867" y="0"/>
                  </a:lnTo>
                  <a:lnTo>
                    <a:pt x="3657867" y="1450953"/>
                  </a:lnTo>
                  <a:lnTo>
                    <a:pt x="0" y="1450953"/>
                  </a:lnTo>
                  <a:lnTo>
                    <a:pt x="0" y="0"/>
                  </a:lnTo>
                  <a:close/>
                </a:path>
              </a:pathLst>
            </a:custGeom>
            <a:blipFill>
              <a:blip r:embed="rId11"/>
              <a:stretch>
                <a:fillRect/>
              </a:stretch>
            </a:blipFill>
          </p:spPr>
          <p:txBody>
            <a:bodyPr/>
            <a:lstStyle/>
            <a:p>
              <a:endParaRPr lang="en-US"/>
            </a:p>
          </p:txBody>
        </p:sp>
        <p:sp>
          <p:nvSpPr>
            <p:cNvPr id="30" name="Freeform 30"/>
            <p:cNvSpPr/>
            <p:nvPr/>
          </p:nvSpPr>
          <p:spPr>
            <a:xfrm>
              <a:off x="20842616" y="311360"/>
              <a:ext cx="3062804" cy="1722827"/>
            </a:xfrm>
            <a:custGeom>
              <a:avLst/>
              <a:gdLst/>
              <a:ahLst/>
              <a:cxnLst/>
              <a:rect l="l" t="t" r="r" b="b"/>
              <a:pathLst>
                <a:path w="3062804" h="1722827">
                  <a:moveTo>
                    <a:pt x="0" y="0"/>
                  </a:moveTo>
                  <a:lnTo>
                    <a:pt x="3062804" y="0"/>
                  </a:lnTo>
                  <a:lnTo>
                    <a:pt x="3062804" y="1722827"/>
                  </a:lnTo>
                  <a:lnTo>
                    <a:pt x="0" y="1722827"/>
                  </a:lnTo>
                  <a:lnTo>
                    <a:pt x="0" y="0"/>
                  </a:lnTo>
                  <a:close/>
                </a:path>
              </a:pathLst>
            </a:custGeom>
            <a:blipFill>
              <a:blip r:embed="rId12"/>
              <a:stretch>
                <a:fillRect/>
              </a:stretch>
            </a:blipFill>
          </p:spPr>
          <p:txBody>
            <a:bodyPr/>
            <a:lstStyle/>
            <a:p>
              <a:endParaRPr lang="en-US"/>
            </a:p>
          </p:txBody>
        </p:sp>
        <p:sp>
          <p:nvSpPr>
            <p:cNvPr id="31" name="Freeform 31"/>
            <p:cNvSpPr/>
            <p:nvPr/>
          </p:nvSpPr>
          <p:spPr>
            <a:xfrm>
              <a:off x="12494370" y="418886"/>
              <a:ext cx="3689922" cy="1639965"/>
            </a:xfrm>
            <a:custGeom>
              <a:avLst/>
              <a:gdLst/>
              <a:ahLst/>
              <a:cxnLst/>
              <a:rect l="l" t="t" r="r" b="b"/>
              <a:pathLst>
                <a:path w="3689922" h="1639965">
                  <a:moveTo>
                    <a:pt x="0" y="0"/>
                  </a:moveTo>
                  <a:lnTo>
                    <a:pt x="3689922" y="0"/>
                  </a:lnTo>
                  <a:lnTo>
                    <a:pt x="3689922" y="1639966"/>
                  </a:lnTo>
                  <a:lnTo>
                    <a:pt x="0" y="1639966"/>
                  </a:lnTo>
                  <a:lnTo>
                    <a:pt x="0" y="0"/>
                  </a:lnTo>
                  <a:close/>
                </a:path>
              </a:pathLst>
            </a:custGeom>
            <a:blipFill>
              <a:blip r:embed="rId13"/>
              <a:stretch>
                <a:fillRect l="-29025" t="-32376" r="-18996" b="-55831"/>
              </a:stretch>
            </a:blipFill>
          </p:spPr>
          <p:txBody>
            <a:bodyPr/>
            <a:lstStyle/>
            <a:p>
              <a:endParaRPr lang="en-US"/>
            </a:p>
          </p:txBody>
        </p:sp>
      </p:grpSp>
      <p:sp>
        <p:nvSpPr>
          <p:cNvPr id="32" name="TextBox 32"/>
          <p:cNvSpPr txBox="1"/>
          <p:nvPr/>
        </p:nvSpPr>
        <p:spPr>
          <a:xfrm>
            <a:off x="1912648" y="401684"/>
            <a:ext cx="5719652" cy="375604"/>
          </a:xfrm>
          <a:prstGeom prst="rect">
            <a:avLst/>
          </a:prstGeom>
        </p:spPr>
        <p:txBody>
          <a:bodyPr lIns="0" tIns="0" rIns="0" bIns="0" rtlCol="0" anchor="t">
            <a:spAutoFit/>
          </a:bodyPr>
          <a:lstStyle/>
          <a:p>
            <a:pPr marL="0" lvl="0" indent="0">
              <a:lnSpc>
                <a:spcPts val="2918"/>
              </a:lnSpc>
              <a:spcBef>
                <a:spcPct val="0"/>
              </a:spcBef>
            </a:pPr>
            <a:r>
              <a:rPr lang="en-US" sz="2652">
                <a:solidFill>
                  <a:srgbClr val="D9E027"/>
                </a:solidFill>
                <a:latin typeface="Lato Bold Bold"/>
              </a:rPr>
              <a:t>BEEMAC INC.</a:t>
            </a:r>
          </a:p>
        </p:txBody>
      </p:sp>
      <p:sp>
        <p:nvSpPr>
          <p:cNvPr id="33" name="TextBox 33"/>
          <p:cNvSpPr txBox="1"/>
          <p:nvPr/>
        </p:nvSpPr>
        <p:spPr>
          <a:xfrm>
            <a:off x="1912648" y="701088"/>
            <a:ext cx="6809450" cy="644137"/>
          </a:xfrm>
          <a:prstGeom prst="rect">
            <a:avLst/>
          </a:prstGeom>
        </p:spPr>
        <p:txBody>
          <a:bodyPr lIns="0" tIns="0" rIns="0" bIns="0" rtlCol="0" anchor="t">
            <a:spAutoFit/>
          </a:bodyPr>
          <a:lstStyle/>
          <a:p>
            <a:pPr>
              <a:lnSpc>
                <a:spcPts val="5226"/>
              </a:lnSpc>
            </a:pPr>
            <a:r>
              <a:rPr lang="en-US" sz="3733">
                <a:solidFill>
                  <a:srgbClr val="FFFFFF"/>
                </a:solidFill>
                <a:latin typeface="Good Times"/>
              </a:rPr>
              <a:t>relief swarm</a:t>
            </a:r>
          </a:p>
        </p:txBody>
      </p:sp>
      <p:sp>
        <p:nvSpPr>
          <p:cNvPr id="34" name="TextBox 34"/>
          <p:cNvSpPr txBox="1"/>
          <p:nvPr/>
        </p:nvSpPr>
        <p:spPr>
          <a:xfrm>
            <a:off x="1028700" y="2290531"/>
            <a:ext cx="7253075" cy="4308872"/>
          </a:xfrm>
          <a:prstGeom prst="rect">
            <a:avLst/>
          </a:prstGeom>
        </p:spPr>
        <p:txBody>
          <a:bodyPr lIns="0" tIns="0" rIns="0" bIns="0" rtlCol="0" anchor="t">
            <a:spAutoFit/>
          </a:bodyPr>
          <a:lstStyle/>
          <a:p>
            <a:pPr>
              <a:lnSpc>
                <a:spcPts val="2395"/>
              </a:lnSpc>
            </a:pPr>
            <a:r>
              <a:rPr lang="en-US" sz="2400" b="1" i="0" dirty="0">
                <a:solidFill>
                  <a:srgbClr val="FFFFFF"/>
                </a:solidFill>
                <a:effectLst/>
                <a:latin typeface="Lato Bold" panose="020B0604020202020204" charset="0"/>
                <a:ea typeface="Lato Bold" panose="020B0604020202020204" charset="0"/>
                <a:cs typeface="Lato Bold" panose="020B0604020202020204" charset="0"/>
              </a:rPr>
              <a:t>We focus on emergency relief response and community initiatives at all times. </a:t>
            </a:r>
          </a:p>
          <a:p>
            <a:pPr>
              <a:lnSpc>
                <a:spcPts val="2395"/>
              </a:lnSpc>
            </a:pPr>
            <a:endParaRPr lang="en-US" sz="2400" b="1" dirty="0">
              <a:solidFill>
                <a:srgbClr val="FFFFFF"/>
              </a:solidFill>
              <a:latin typeface="Lato Bold" panose="020B0604020202020204" charset="0"/>
              <a:ea typeface="Lato Bold" panose="020B0604020202020204" charset="0"/>
              <a:cs typeface="Lato Bold" panose="020B0604020202020204" charset="0"/>
            </a:endParaRPr>
          </a:p>
          <a:p>
            <a:pPr>
              <a:lnSpc>
                <a:spcPts val="2395"/>
              </a:lnSpc>
            </a:pPr>
            <a:r>
              <a:rPr lang="en-US" sz="2400" b="1" dirty="0">
                <a:solidFill>
                  <a:srgbClr val="FFFFFF"/>
                </a:solidFill>
                <a:latin typeface="Lato Bold" panose="020B0604020202020204" charset="0"/>
                <a:ea typeface="Lato Bold" panose="020B0604020202020204" charset="0"/>
                <a:cs typeface="Lato Bold" panose="020B0604020202020204" charset="0"/>
              </a:rPr>
              <a:t>We work with many local and national charities, including:</a:t>
            </a:r>
          </a:p>
          <a:p>
            <a:pPr>
              <a:lnSpc>
                <a:spcPts val="2395"/>
              </a:lnSpc>
            </a:pPr>
            <a:endParaRPr lang="en-US" sz="2400" b="1" dirty="0">
              <a:solidFill>
                <a:srgbClr val="FFFFFF"/>
              </a:solidFill>
              <a:latin typeface="Lato Bold" panose="020B0604020202020204" charset="0"/>
              <a:ea typeface="Lato Bold" panose="020B0604020202020204" charset="0"/>
              <a:cs typeface="Lato Bold" panose="020B0604020202020204" charset="0"/>
            </a:endParaRPr>
          </a:p>
          <a:p>
            <a:pPr marL="342900" indent="-342900">
              <a:lnSpc>
                <a:spcPts val="2395"/>
              </a:lnSpc>
              <a:buFont typeface="Arial" panose="020B0604020202020204" pitchFamily="34" charset="0"/>
              <a:buChar char="•"/>
            </a:pPr>
            <a:r>
              <a:rPr lang="en-US" sz="2400" dirty="0">
                <a:solidFill>
                  <a:srgbClr val="FFFFFF"/>
                </a:solidFill>
                <a:latin typeface="Lato Bold" panose="020B0604020202020204" charset="0"/>
                <a:ea typeface="Lato Bold" panose="020B0604020202020204" charset="0"/>
                <a:cs typeface="Lato Bold" panose="020B0604020202020204" charset="0"/>
              </a:rPr>
              <a:t>Habitat for Humanity</a:t>
            </a:r>
          </a:p>
          <a:p>
            <a:pPr marL="342900" indent="-342900">
              <a:lnSpc>
                <a:spcPts val="2395"/>
              </a:lnSpc>
              <a:buFont typeface="Arial" panose="020B0604020202020204" pitchFamily="34" charset="0"/>
              <a:buChar char="•"/>
            </a:pPr>
            <a:r>
              <a:rPr lang="en-US" sz="2400" dirty="0">
                <a:solidFill>
                  <a:srgbClr val="FFFFFF"/>
                </a:solidFill>
                <a:latin typeface="Lato Bold" panose="020B0604020202020204" charset="0"/>
                <a:ea typeface="Lato Bold" panose="020B0604020202020204" charset="0"/>
                <a:cs typeface="Lato Bold" panose="020B0604020202020204" charset="0"/>
              </a:rPr>
              <a:t>Beaver County Humane Society</a:t>
            </a:r>
          </a:p>
          <a:p>
            <a:pPr marL="342900" indent="-342900">
              <a:lnSpc>
                <a:spcPts val="2395"/>
              </a:lnSpc>
              <a:buFont typeface="Arial" panose="020B0604020202020204" pitchFamily="34" charset="0"/>
              <a:buChar char="•"/>
            </a:pPr>
            <a:r>
              <a:rPr lang="en-US" sz="2400" dirty="0">
                <a:solidFill>
                  <a:srgbClr val="FFFFFF"/>
                </a:solidFill>
                <a:latin typeface="Lato Bold" panose="020B0604020202020204" charset="0"/>
                <a:ea typeface="Lato Bold" panose="020B0604020202020204" charset="0"/>
                <a:cs typeface="Lato Bold" panose="020B0604020202020204" charset="0"/>
              </a:rPr>
              <a:t>Women’s Center of Beaver County</a:t>
            </a:r>
          </a:p>
          <a:p>
            <a:pPr marL="342900" indent="-342900">
              <a:lnSpc>
                <a:spcPts val="2395"/>
              </a:lnSpc>
              <a:buFont typeface="Arial" panose="020B0604020202020204" pitchFamily="34" charset="0"/>
              <a:buChar char="•"/>
            </a:pPr>
            <a:r>
              <a:rPr lang="en-US" sz="2400" dirty="0">
                <a:solidFill>
                  <a:srgbClr val="FFFFFF"/>
                </a:solidFill>
                <a:latin typeface="Lato Bold" panose="020B0604020202020204" charset="0"/>
                <a:ea typeface="Lato Bold" panose="020B0604020202020204" charset="0"/>
                <a:cs typeface="Lato Bold" panose="020B0604020202020204" charset="0"/>
              </a:rPr>
              <a:t>12 Loaves Soup Kitchen</a:t>
            </a:r>
          </a:p>
          <a:p>
            <a:pPr marL="342900" indent="-342900">
              <a:lnSpc>
                <a:spcPts val="2395"/>
              </a:lnSpc>
              <a:buFont typeface="Arial" panose="020B0604020202020204" pitchFamily="34" charset="0"/>
              <a:buChar char="•"/>
            </a:pPr>
            <a:r>
              <a:rPr lang="en-US" sz="2400" dirty="0">
                <a:solidFill>
                  <a:srgbClr val="FFFFFF"/>
                </a:solidFill>
                <a:latin typeface="Lato Bold" panose="020B0604020202020204" charset="0"/>
                <a:ea typeface="Lato Bold" panose="020B0604020202020204" charset="0"/>
                <a:cs typeface="Lato Bold" panose="020B0604020202020204" charset="0"/>
              </a:rPr>
              <a:t>Families Matters Food Pantry</a:t>
            </a:r>
          </a:p>
          <a:p>
            <a:pPr marL="342900" indent="-342900">
              <a:lnSpc>
                <a:spcPts val="2395"/>
              </a:lnSpc>
              <a:buFont typeface="Arial" panose="020B0604020202020204" pitchFamily="34" charset="0"/>
              <a:buChar char="•"/>
            </a:pPr>
            <a:r>
              <a:rPr lang="en-US" sz="2400" dirty="0">
                <a:solidFill>
                  <a:srgbClr val="FFFFFF"/>
                </a:solidFill>
                <a:latin typeface="Lato Bold" panose="020B0604020202020204" charset="0"/>
                <a:ea typeface="Lato Bold" panose="020B0604020202020204" charset="0"/>
                <a:cs typeface="Lato Bold" panose="020B0604020202020204" charset="0"/>
              </a:rPr>
              <a:t>Produce to People</a:t>
            </a:r>
          </a:p>
          <a:p>
            <a:pPr marL="342900" indent="-342900">
              <a:lnSpc>
                <a:spcPts val="2395"/>
              </a:lnSpc>
              <a:buFont typeface="Arial" panose="020B0604020202020204" pitchFamily="34" charset="0"/>
              <a:buChar char="•"/>
            </a:pPr>
            <a:endParaRPr lang="en-US" sz="2400" dirty="0">
              <a:solidFill>
                <a:srgbClr val="FFFFFF"/>
              </a:solidFill>
              <a:latin typeface="Lato Bold" panose="020B0604020202020204" charset="0"/>
              <a:ea typeface="Lato Bold" panose="020B0604020202020204" charset="0"/>
              <a:cs typeface="Lato Bold" panose="020B0604020202020204" charset="0"/>
            </a:endParaRPr>
          </a:p>
          <a:p>
            <a:pPr>
              <a:lnSpc>
                <a:spcPts val="2395"/>
              </a:lnSpc>
            </a:pPr>
            <a:r>
              <a:rPr lang="en-US" sz="2400" dirty="0">
                <a:solidFill>
                  <a:srgbClr val="FFFFFF"/>
                </a:solidFill>
                <a:latin typeface="Lato Bold" panose="020B0604020202020204" charset="0"/>
                <a:ea typeface="Lato Bold" panose="020B0604020202020204" charset="0"/>
                <a:cs typeface="Lato Bold" panose="020B0604020202020204" charset="0"/>
              </a:rPr>
              <a:t>And more.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500" b="12500"/>
          <a:stretch>
            <a:fillRect/>
          </a:stretch>
        </p:blipFill>
        <p:spPr>
          <a:xfrm>
            <a:off x="0" y="0"/>
            <a:ext cx="18288000" cy="10287000"/>
          </a:xfrm>
          <a:prstGeom prst="rect">
            <a:avLst/>
          </a:prstGeom>
        </p:spPr>
      </p:pic>
      <p:grpSp>
        <p:nvGrpSpPr>
          <p:cNvPr id="3" name="Group 3"/>
          <p:cNvGrpSpPr/>
          <p:nvPr/>
        </p:nvGrpSpPr>
        <p:grpSpPr>
          <a:xfrm>
            <a:off x="0" y="3010769"/>
            <a:ext cx="18288000" cy="7276231"/>
            <a:chOff x="0" y="0"/>
            <a:chExt cx="2600728" cy="1034749"/>
          </a:xfrm>
        </p:grpSpPr>
        <p:sp>
          <p:nvSpPr>
            <p:cNvPr id="4" name="Freeform 4"/>
            <p:cNvSpPr/>
            <p:nvPr/>
          </p:nvSpPr>
          <p:spPr>
            <a:xfrm>
              <a:off x="0" y="0"/>
              <a:ext cx="2600728" cy="1034749"/>
            </a:xfrm>
            <a:custGeom>
              <a:avLst/>
              <a:gdLst/>
              <a:ahLst/>
              <a:cxnLst/>
              <a:rect l="l" t="t" r="r" b="b"/>
              <a:pathLst>
                <a:path w="2600728" h="1034749">
                  <a:moveTo>
                    <a:pt x="0" y="0"/>
                  </a:moveTo>
                  <a:lnTo>
                    <a:pt x="2600728" y="0"/>
                  </a:lnTo>
                  <a:lnTo>
                    <a:pt x="2600728" y="1034749"/>
                  </a:lnTo>
                  <a:lnTo>
                    <a:pt x="0" y="1034749"/>
                  </a:lnTo>
                  <a:close/>
                </a:path>
              </a:pathLst>
            </a:custGeom>
            <a:solidFill>
              <a:srgbClr val="FFFFFF"/>
            </a:solidFill>
          </p:spPr>
          <p:txBody>
            <a:bodyPr/>
            <a:lstStyle/>
            <a:p>
              <a:endParaRPr lang="en-US"/>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a:p>
          </p:txBody>
        </p:sp>
      </p:grpSp>
      <p:grpSp>
        <p:nvGrpSpPr>
          <p:cNvPr id="6" name="Group 6"/>
          <p:cNvGrpSpPr/>
          <p:nvPr/>
        </p:nvGrpSpPr>
        <p:grpSpPr>
          <a:xfrm>
            <a:off x="9078557" y="3960028"/>
            <a:ext cx="8114046" cy="5834405"/>
            <a:chOff x="0" y="0"/>
            <a:chExt cx="10818728" cy="7779207"/>
          </a:xfrm>
        </p:grpSpPr>
        <p:pic>
          <p:nvPicPr>
            <p:cNvPr id="7" name="Picture 7"/>
            <p:cNvPicPr>
              <a:picLocks noChangeAspect="1"/>
            </p:cNvPicPr>
            <p:nvPr/>
          </p:nvPicPr>
          <p:blipFill>
            <a:blip r:embed="rId3"/>
            <a:srcRect t="26021" b="26276"/>
            <a:stretch>
              <a:fillRect/>
            </a:stretch>
          </p:blipFill>
          <p:spPr>
            <a:xfrm>
              <a:off x="0" y="0"/>
              <a:ext cx="10818728" cy="3870554"/>
            </a:xfrm>
            <a:prstGeom prst="rect">
              <a:avLst/>
            </a:prstGeom>
          </p:spPr>
        </p:pic>
        <p:pic>
          <p:nvPicPr>
            <p:cNvPr id="8" name="Picture 8"/>
            <p:cNvPicPr>
              <a:picLocks noChangeAspect="1"/>
            </p:cNvPicPr>
            <p:nvPr/>
          </p:nvPicPr>
          <p:blipFill>
            <a:blip r:embed="rId4"/>
            <a:srcRect t="26149" b="26149"/>
            <a:stretch>
              <a:fillRect/>
            </a:stretch>
          </p:blipFill>
          <p:spPr>
            <a:xfrm>
              <a:off x="0" y="3908654"/>
              <a:ext cx="10818728" cy="3870554"/>
            </a:xfrm>
            <a:prstGeom prst="rect">
              <a:avLst/>
            </a:prstGeom>
          </p:spPr>
        </p:pic>
      </p:grpSp>
      <p:sp>
        <p:nvSpPr>
          <p:cNvPr id="9" name="Freeform 9"/>
          <p:cNvSpPr/>
          <p:nvPr/>
        </p:nvSpPr>
        <p:spPr>
          <a:xfrm>
            <a:off x="8834737" y="0"/>
            <a:ext cx="8521751" cy="4346093"/>
          </a:xfrm>
          <a:custGeom>
            <a:avLst/>
            <a:gdLst/>
            <a:ahLst/>
            <a:cxnLst/>
            <a:rect l="l" t="t" r="r" b="b"/>
            <a:pathLst>
              <a:path w="8521751" h="4346093">
                <a:moveTo>
                  <a:pt x="0" y="0"/>
                </a:moveTo>
                <a:lnTo>
                  <a:pt x="8521750" y="0"/>
                </a:lnTo>
                <a:lnTo>
                  <a:pt x="8521750" y="4346093"/>
                </a:lnTo>
                <a:lnTo>
                  <a:pt x="0" y="434609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9959500" y="825527"/>
            <a:ext cx="6352159" cy="2185242"/>
          </a:xfrm>
          <a:prstGeom prst="rect">
            <a:avLst/>
          </a:prstGeom>
        </p:spPr>
        <p:txBody>
          <a:bodyPr lIns="0" tIns="0" rIns="0" bIns="0" rtlCol="0" anchor="t">
            <a:spAutoFit/>
          </a:bodyPr>
          <a:lstStyle/>
          <a:p>
            <a:pPr algn="ctr">
              <a:lnSpc>
                <a:spcPts val="8773"/>
              </a:lnSpc>
            </a:pPr>
            <a:r>
              <a:rPr lang="en-US" sz="6267">
                <a:solidFill>
                  <a:srgbClr val="000000"/>
                </a:solidFill>
                <a:latin typeface="Good Times"/>
              </a:rPr>
              <a:t>beemac trucking</a:t>
            </a:r>
          </a:p>
        </p:txBody>
      </p:sp>
      <p:sp>
        <p:nvSpPr>
          <p:cNvPr id="11" name="TextBox 11"/>
          <p:cNvSpPr txBox="1"/>
          <p:nvPr/>
        </p:nvSpPr>
        <p:spPr>
          <a:xfrm>
            <a:off x="867749" y="3578225"/>
            <a:ext cx="7438904" cy="5680075"/>
          </a:xfrm>
          <a:prstGeom prst="rect">
            <a:avLst/>
          </a:prstGeom>
        </p:spPr>
        <p:txBody>
          <a:bodyPr lIns="0" tIns="0" rIns="0" bIns="0" rtlCol="0" anchor="t">
            <a:spAutoFit/>
          </a:bodyPr>
          <a:lstStyle/>
          <a:p>
            <a:pPr marL="539749" lvl="1" indent="-269875">
              <a:lnSpc>
                <a:spcPts val="3499"/>
              </a:lnSpc>
              <a:buFont typeface="Arial"/>
              <a:buChar char="•"/>
            </a:pPr>
            <a:r>
              <a:rPr lang="en-US" sz="2499">
                <a:solidFill>
                  <a:srgbClr val="000000"/>
                </a:solidFill>
                <a:latin typeface="Lato Bold Bold"/>
              </a:rPr>
              <a:t>TOP 20 LARGEST FLATBED/HEAVY HAUL CARRIERS IN THE USA (RANKED BY TRANSPORT TOPICS MAGAZINE 2022</a:t>
            </a:r>
          </a:p>
          <a:p>
            <a:pPr marL="539749" lvl="1" indent="-269875">
              <a:lnSpc>
                <a:spcPts val="3499"/>
              </a:lnSpc>
              <a:buFont typeface="Arial"/>
              <a:buChar char="•"/>
            </a:pPr>
            <a:r>
              <a:rPr lang="en-US" sz="2499">
                <a:solidFill>
                  <a:srgbClr val="000000"/>
                </a:solidFill>
                <a:latin typeface="Lato Bold Bold"/>
              </a:rPr>
              <a:t>HEADQUARTED IN AMBRIDGE, PA</a:t>
            </a:r>
          </a:p>
          <a:p>
            <a:pPr marL="539749" lvl="1" indent="-269875">
              <a:lnSpc>
                <a:spcPts val="3499"/>
              </a:lnSpc>
              <a:buFont typeface="Arial"/>
              <a:buChar char="•"/>
            </a:pPr>
            <a:r>
              <a:rPr lang="en-US" sz="2499">
                <a:solidFill>
                  <a:srgbClr val="000000"/>
                </a:solidFill>
                <a:latin typeface="Lato Bold Bold"/>
              </a:rPr>
              <a:t>32 TERMINALS ACROSS THE US/NATIONWIDE SERVICE</a:t>
            </a:r>
          </a:p>
          <a:p>
            <a:pPr marL="539749" lvl="1" indent="-269875">
              <a:lnSpc>
                <a:spcPts val="3499"/>
              </a:lnSpc>
              <a:buFont typeface="Arial"/>
              <a:buChar char="•"/>
            </a:pPr>
            <a:r>
              <a:rPr lang="en-US" sz="2499">
                <a:solidFill>
                  <a:srgbClr val="000000"/>
                </a:solidFill>
                <a:latin typeface="Lato Bold Bold"/>
              </a:rPr>
              <a:t>550+ TRUCKS/800+ FLATBED TRAILERS</a:t>
            </a:r>
          </a:p>
          <a:p>
            <a:pPr marL="539749" lvl="1" indent="-269875">
              <a:lnSpc>
                <a:spcPts val="3499"/>
              </a:lnSpc>
              <a:buFont typeface="Arial"/>
              <a:buChar char="•"/>
            </a:pPr>
            <a:r>
              <a:rPr lang="en-US" sz="2499">
                <a:solidFill>
                  <a:srgbClr val="000000"/>
                </a:solidFill>
                <a:latin typeface="Lato Bold Bold"/>
              </a:rPr>
              <a:t>STEP-DECKS, DOUBLE DROPS, STRETCH, RGNS, DRY VANS, HOT-SHOTS AND PNEUMATICS</a:t>
            </a:r>
          </a:p>
          <a:p>
            <a:pPr marL="539749" lvl="1" indent="-269875">
              <a:lnSpc>
                <a:spcPts val="3499"/>
              </a:lnSpc>
              <a:buFont typeface="Arial"/>
              <a:buChar char="•"/>
            </a:pPr>
            <a:r>
              <a:rPr lang="en-US" sz="2499">
                <a:solidFill>
                  <a:srgbClr val="000000"/>
                </a:solidFill>
                <a:latin typeface="Lato Bold Bold"/>
              </a:rPr>
              <a:t>OVER DIMENSIONAL/HEAVY HAUL DIVISION WITH DEEP EXPERTISE/IN-HOUSE PERMITTING, ROUTING, ESCORT SERVICES</a:t>
            </a:r>
          </a:p>
        </p:txBody>
      </p:sp>
      <p:grpSp>
        <p:nvGrpSpPr>
          <p:cNvPr id="12" name="Group 12"/>
          <p:cNvGrpSpPr/>
          <p:nvPr/>
        </p:nvGrpSpPr>
        <p:grpSpPr>
          <a:xfrm>
            <a:off x="90296" y="96389"/>
            <a:ext cx="1554907" cy="1883671"/>
            <a:chOff x="0" y="0"/>
            <a:chExt cx="2073210" cy="2511562"/>
          </a:xfrm>
        </p:grpSpPr>
        <p:grpSp>
          <p:nvGrpSpPr>
            <p:cNvPr id="13" name="Group 13"/>
            <p:cNvGrpSpPr/>
            <p:nvPr/>
          </p:nvGrpSpPr>
          <p:grpSpPr>
            <a:xfrm rot="5399999">
              <a:off x="92512" y="420629"/>
              <a:ext cx="975482" cy="1135107"/>
              <a:chOff x="0" y="0"/>
              <a:chExt cx="698500" cy="812800"/>
            </a:xfrm>
          </p:grpSpPr>
          <p:sp>
            <p:nvSpPr>
              <p:cNvPr id="14" name="Freeform 14"/>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15" name="TextBox 15"/>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nvGrpSpPr>
            <p:cNvPr id="16" name="Group 16"/>
            <p:cNvGrpSpPr/>
            <p:nvPr/>
          </p:nvGrpSpPr>
          <p:grpSpPr>
            <a:xfrm rot="5399999">
              <a:off x="1005215" y="955826"/>
              <a:ext cx="975482" cy="1135107"/>
              <a:chOff x="0" y="0"/>
              <a:chExt cx="698500" cy="812800"/>
            </a:xfrm>
          </p:grpSpPr>
          <p:sp>
            <p:nvSpPr>
              <p:cNvPr id="17" name="Freeform 1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18" name="TextBox 18"/>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nvGrpSpPr>
            <p:cNvPr id="19" name="Group 19"/>
            <p:cNvGrpSpPr/>
            <p:nvPr/>
          </p:nvGrpSpPr>
          <p:grpSpPr>
            <a:xfrm rot="5399999">
              <a:off x="79812" y="1456267"/>
              <a:ext cx="975482" cy="1135107"/>
              <a:chOff x="0" y="0"/>
              <a:chExt cx="698500" cy="812800"/>
            </a:xfrm>
          </p:grpSpPr>
          <p:sp>
            <p:nvSpPr>
              <p:cNvPr id="20" name="Freeform 20"/>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21" name="TextBox 21"/>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nvGrpSpPr>
            <p:cNvPr id="22" name="Group 22"/>
            <p:cNvGrpSpPr/>
            <p:nvPr/>
          </p:nvGrpSpPr>
          <p:grpSpPr>
            <a:xfrm rot="5399999">
              <a:off x="1017915" y="-79812"/>
              <a:ext cx="975482" cy="1135107"/>
              <a:chOff x="0" y="0"/>
              <a:chExt cx="698500" cy="812800"/>
            </a:xfrm>
          </p:grpSpPr>
          <p:sp>
            <p:nvSpPr>
              <p:cNvPr id="23" name="Freeform 23"/>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24" name="TextBox 24"/>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sp>
        <p:nvSpPr>
          <p:cNvPr id="25" name="TextBox 25"/>
          <p:cNvSpPr txBox="1"/>
          <p:nvPr/>
        </p:nvSpPr>
        <p:spPr>
          <a:xfrm>
            <a:off x="1912648" y="401684"/>
            <a:ext cx="5719652" cy="375604"/>
          </a:xfrm>
          <a:prstGeom prst="rect">
            <a:avLst/>
          </a:prstGeom>
        </p:spPr>
        <p:txBody>
          <a:bodyPr lIns="0" tIns="0" rIns="0" bIns="0" rtlCol="0" anchor="t">
            <a:spAutoFit/>
          </a:bodyPr>
          <a:lstStyle/>
          <a:p>
            <a:pPr marL="0" lvl="0" indent="0">
              <a:lnSpc>
                <a:spcPts val="2918"/>
              </a:lnSpc>
              <a:spcBef>
                <a:spcPct val="0"/>
              </a:spcBef>
            </a:pPr>
            <a:r>
              <a:rPr lang="en-US" sz="2652">
                <a:solidFill>
                  <a:srgbClr val="D9E027"/>
                </a:solidFill>
                <a:latin typeface="Lato Bold Bold"/>
              </a:rPr>
              <a:t>BEEMAC INC.</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500" b="12500"/>
          <a:stretch>
            <a:fillRect/>
          </a:stretch>
        </p:blipFill>
        <p:spPr>
          <a:xfrm>
            <a:off x="0" y="0"/>
            <a:ext cx="18288000" cy="10287000"/>
          </a:xfrm>
          <a:prstGeom prst="rect">
            <a:avLst/>
          </a:prstGeom>
        </p:spPr>
      </p:pic>
      <p:grpSp>
        <p:nvGrpSpPr>
          <p:cNvPr id="3" name="Group 3"/>
          <p:cNvGrpSpPr/>
          <p:nvPr/>
        </p:nvGrpSpPr>
        <p:grpSpPr>
          <a:xfrm>
            <a:off x="8989544" y="0"/>
            <a:ext cx="9298456" cy="7200900"/>
            <a:chOff x="0" y="0"/>
            <a:chExt cx="12397941" cy="9601200"/>
          </a:xfrm>
        </p:grpSpPr>
        <p:pic>
          <p:nvPicPr>
            <p:cNvPr id="4" name="Picture 4"/>
            <p:cNvPicPr>
              <a:picLocks noChangeAspect="1"/>
            </p:cNvPicPr>
            <p:nvPr/>
          </p:nvPicPr>
          <p:blipFill>
            <a:blip r:embed="rId3"/>
            <a:srcRect t="26070" r="24528" b="35017"/>
            <a:stretch>
              <a:fillRect/>
            </a:stretch>
          </p:blipFill>
          <p:spPr>
            <a:xfrm>
              <a:off x="0" y="0"/>
              <a:ext cx="12397941" cy="4794250"/>
            </a:xfrm>
            <a:prstGeom prst="rect">
              <a:avLst/>
            </a:prstGeom>
          </p:spPr>
        </p:pic>
        <p:pic>
          <p:nvPicPr>
            <p:cNvPr id="5" name="Picture 5"/>
            <p:cNvPicPr>
              <a:picLocks noChangeAspect="1"/>
            </p:cNvPicPr>
            <p:nvPr/>
          </p:nvPicPr>
          <p:blipFill>
            <a:blip r:embed="rId4"/>
            <a:srcRect t="21036" b="31456"/>
            <a:stretch>
              <a:fillRect/>
            </a:stretch>
          </p:blipFill>
          <p:spPr>
            <a:xfrm>
              <a:off x="0" y="4806950"/>
              <a:ext cx="12397941" cy="4794250"/>
            </a:xfrm>
            <a:prstGeom prst="rect">
              <a:avLst/>
            </a:prstGeom>
          </p:spPr>
        </p:pic>
      </p:grpSp>
      <p:grpSp>
        <p:nvGrpSpPr>
          <p:cNvPr id="6" name="Group 6"/>
          <p:cNvGrpSpPr/>
          <p:nvPr/>
        </p:nvGrpSpPr>
        <p:grpSpPr>
          <a:xfrm>
            <a:off x="-283405" y="7485411"/>
            <a:ext cx="18854809" cy="3086100"/>
            <a:chOff x="0" y="0"/>
            <a:chExt cx="4965876" cy="812800"/>
          </a:xfrm>
        </p:grpSpPr>
        <p:sp>
          <p:nvSpPr>
            <p:cNvPr id="7" name="Freeform 7"/>
            <p:cNvSpPr/>
            <p:nvPr/>
          </p:nvSpPr>
          <p:spPr>
            <a:xfrm>
              <a:off x="0" y="0"/>
              <a:ext cx="4965876" cy="812800"/>
            </a:xfrm>
            <a:custGeom>
              <a:avLst/>
              <a:gdLst/>
              <a:ahLst/>
              <a:cxnLst/>
              <a:rect l="l" t="t" r="r" b="b"/>
              <a:pathLst>
                <a:path w="4965876" h="812800">
                  <a:moveTo>
                    <a:pt x="0" y="0"/>
                  </a:moveTo>
                  <a:lnTo>
                    <a:pt x="4965876" y="0"/>
                  </a:lnTo>
                  <a:lnTo>
                    <a:pt x="4965876" y="812800"/>
                  </a:lnTo>
                  <a:lnTo>
                    <a:pt x="0" y="812800"/>
                  </a:lnTo>
                  <a:close/>
                </a:path>
              </a:pathLst>
            </a:custGeom>
            <a:solidFill>
              <a:srgbClr val="FFFFFF"/>
            </a:solidFill>
          </p:spPr>
          <p:txBody>
            <a:bodyPr/>
            <a:lstStyle/>
            <a:p>
              <a:endParaRPr lang="en-US"/>
            </a:p>
          </p:txBody>
        </p:sp>
        <p:sp>
          <p:nvSpPr>
            <p:cNvPr id="8" name="TextBox 8"/>
            <p:cNvSpPr txBox="1"/>
            <p:nvPr/>
          </p:nvSpPr>
          <p:spPr>
            <a:xfrm>
              <a:off x="0" y="-85725"/>
              <a:ext cx="812800" cy="898525"/>
            </a:xfrm>
            <a:prstGeom prst="rect">
              <a:avLst/>
            </a:prstGeom>
          </p:spPr>
          <p:txBody>
            <a:bodyPr lIns="50800" tIns="50800" rIns="50800" bIns="50800" rtlCol="0" anchor="ctr"/>
            <a:lstStyle/>
            <a:p>
              <a:pPr algn="ctr">
                <a:lnSpc>
                  <a:spcPts val="3600"/>
                </a:lnSpc>
              </a:pPr>
              <a:endParaRPr/>
            </a:p>
          </p:txBody>
        </p:sp>
      </p:grpSp>
      <p:grpSp>
        <p:nvGrpSpPr>
          <p:cNvPr id="9" name="Group 9"/>
          <p:cNvGrpSpPr/>
          <p:nvPr/>
        </p:nvGrpSpPr>
        <p:grpSpPr>
          <a:xfrm>
            <a:off x="90296" y="96389"/>
            <a:ext cx="1554907" cy="1883671"/>
            <a:chOff x="0" y="0"/>
            <a:chExt cx="2073210" cy="2511562"/>
          </a:xfrm>
        </p:grpSpPr>
        <p:grpSp>
          <p:nvGrpSpPr>
            <p:cNvPr id="10" name="Group 10"/>
            <p:cNvGrpSpPr/>
            <p:nvPr/>
          </p:nvGrpSpPr>
          <p:grpSpPr>
            <a:xfrm rot="5399999">
              <a:off x="92512" y="420629"/>
              <a:ext cx="975482" cy="1135107"/>
              <a:chOff x="0" y="0"/>
              <a:chExt cx="698500" cy="812800"/>
            </a:xfrm>
          </p:grpSpPr>
          <p:sp>
            <p:nvSpPr>
              <p:cNvPr id="11" name="Freeform 11"/>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12" name="TextBox 12"/>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nvGrpSpPr>
            <p:cNvPr id="13" name="Group 13"/>
            <p:cNvGrpSpPr/>
            <p:nvPr/>
          </p:nvGrpSpPr>
          <p:grpSpPr>
            <a:xfrm rot="5399999">
              <a:off x="1005215" y="955826"/>
              <a:ext cx="975482" cy="1135107"/>
              <a:chOff x="0" y="0"/>
              <a:chExt cx="698500" cy="812800"/>
            </a:xfrm>
          </p:grpSpPr>
          <p:sp>
            <p:nvSpPr>
              <p:cNvPr id="14" name="Freeform 14"/>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15" name="TextBox 15"/>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nvGrpSpPr>
            <p:cNvPr id="16" name="Group 16"/>
            <p:cNvGrpSpPr/>
            <p:nvPr/>
          </p:nvGrpSpPr>
          <p:grpSpPr>
            <a:xfrm rot="5399999">
              <a:off x="79812" y="1456267"/>
              <a:ext cx="975482" cy="1135107"/>
              <a:chOff x="0" y="0"/>
              <a:chExt cx="698500" cy="812800"/>
            </a:xfrm>
          </p:grpSpPr>
          <p:sp>
            <p:nvSpPr>
              <p:cNvPr id="17" name="Freeform 1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18" name="TextBox 18"/>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nvGrpSpPr>
            <p:cNvPr id="19" name="Group 19"/>
            <p:cNvGrpSpPr/>
            <p:nvPr/>
          </p:nvGrpSpPr>
          <p:grpSpPr>
            <a:xfrm rot="5399999">
              <a:off x="1017915" y="-79812"/>
              <a:ext cx="975482" cy="1135107"/>
              <a:chOff x="0" y="0"/>
              <a:chExt cx="698500" cy="812800"/>
            </a:xfrm>
          </p:grpSpPr>
          <p:sp>
            <p:nvSpPr>
              <p:cNvPr id="20" name="Freeform 20"/>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21" name="TextBox 21"/>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sp>
        <p:nvSpPr>
          <p:cNvPr id="22" name="Freeform 22"/>
          <p:cNvSpPr/>
          <p:nvPr/>
        </p:nvSpPr>
        <p:spPr>
          <a:xfrm>
            <a:off x="215252" y="8298824"/>
            <a:ext cx="1670933" cy="928296"/>
          </a:xfrm>
          <a:custGeom>
            <a:avLst/>
            <a:gdLst/>
            <a:ahLst/>
            <a:cxnLst/>
            <a:rect l="l" t="t" r="r" b="b"/>
            <a:pathLst>
              <a:path w="1670933" h="928296">
                <a:moveTo>
                  <a:pt x="0" y="0"/>
                </a:moveTo>
                <a:lnTo>
                  <a:pt x="1670933" y="0"/>
                </a:lnTo>
                <a:lnTo>
                  <a:pt x="1670933" y="928296"/>
                </a:lnTo>
                <a:lnTo>
                  <a:pt x="0" y="928296"/>
                </a:lnTo>
                <a:lnTo>
                  <a:pt x="0" y="0"/>
                </a:lnTo>
                <a:close/>
              </a:path>
            </a:pathLst>
          </a:custGeom>
          <a:blipFill>
            <a:blip r:embed="rId5"/>
            <a:stretch>
              <a:fillRect/>
            </a:stretch>
          </a:blipFill>
        </p:spPr>
        <p:txBody>
          <a:bodyPr/>
          <a:lstStyle/>
          <a:p>
            <a:endParaRPr lang="en-US"/>
          </a:p>
        </p:txBody>
      </p:sp>
      <p:sp>
        <p:nvSpPr>
          <p:cNvPr id="23" name="Freeform 23"/>
          <p:cNvSpPr/>
          <p:nvPr/>
        </p:nvSpPr>
        <p:spPr>
          <a:xfrm>
            <a:off x="2325937" y="8459139"/>
            <a:ext cx="2195970" cy="793466"/>
          </a:xfrm>
          <a:custGeom>
            <a:avLst/>
            <a:gdLst/>
            <a:ahLst/>
            <a:cxnLst/>
            <a:rect l="l" t="t" r="r" b="b"/>
            <a:pathLst>
              <a:path w="2195970" h="793466">
                <a:moveTo>
                  <a:pt x="0" y="0"/>
                </a:moveTo>
                <a:lnTo>
                  <a:pt x="2195970" y="0"/>
                </a:lnTo>
                <a:lnTo>
                  <a:pt x="2195970" y="793466"/>
                </a:lnTo>
                <a:lnTo>
                  <a:pt x="0" y="793466"/>
                </a:lnTo>
                <a:lnTo>
                  <a:pt x="0" y="0"/>
                </a:lnTo>
                <a:close/>
              </a:path>
            </a:pathLst>
          </a:custGeom>
          <a:blipFill>
            <a:blip r:embed="rId6"/>
            <a:stretch>
              <a:fillRect/>
            </a:stretch>
          </a:blipFill>
        </p:spPr>
        <p:txBody>
          <a:bodyPr/>
          <a:lstStyle/>
          <a:p>
            <a:endParaRPr lang="en-US"/>
          </a:p>
        </p:txBody>
      </p:sp>
      <p:sp>
        <p:nvSpPr>
          <p:cNvPr id="24" name="Freeform 24"/>
          <p:cNvSpPr/>
          <p:nvPr/>
        </p:nvSpPr>
        <p:spPr>
          <a:xfrm>
            <a:off x="5350221" y="8298824"/>
            <a:ext cx="3110759" cy="876406"/>
          </a:xfrm>
          <a:custGeom>
            <a:avLst/>
            <a:gdLst/>
            <a:ahLst/>
            <a:cxnLst/>
            <a:rect l="l" t="t" r="r" b="b"/>
            <a:pathLst>
              <a:path w="3110759" h="876406">
                <a:moveTo>
                  <a:pt x="0" y="0"/>
                </a:moveTo>
                <a:lnTo>
                  <a:pt x="3110759" y="0"/>
                </a:lnTo>
                <a:lnTo>
                  <a:pt x="3110759" y="876406"/>
                </a:lnTo>
                <a:lnTo>
                  <a:pt x="0" y="876406"/>
                </a:lnTo>
                <a:lnTo>
                  <a:pt x="0" y="0"/>
                </a:lnTo>
                <a:close/>
              </a:path>
            </a:pathLst>
          </a:custGeom>
          <a:blipFill>
            <a:blip r:embed="rId7"/>
            <a:stretch>
              <a:fillRect/>
            </a:stretch>
          </a:blipFill>
        </p:spPr>
        <p:txBody>
          <a:bodyPr/>
          <a:lstStyle/>
          <a:p>
            <a:endParaRPr lang="en-US"/>
          </a:p>
        </p:txBody>
      </p:sp>
      <p:sp>
        <p:nvSpPr>
          <p:cNvPr id="25" name="Freeform 25"/>
          <p:cNvSpPr/>
          <p:nvPr/>
        </p:nvSpPr>
        <p:spPr>
          <a:xfrm>
            <a:off x="8832455" y="8390069"/>
            <a:ext cx="2856028" cy="931606"/>
          </a:xfrm>
          <a:custGeom>
            <a:avLst/>
            <a:gdLst/>
            <a:ahLst/>
            <a:cxnLst/>
            <a:rect l="l" t="t" r="r" b="b"/>
            <a:pathLst>
              <a:path w="2856028" h="931606">
                <a:moveTo>
                  <a:pt x="0" y="0"/>
                </a:moveTo>
                <a:lnTo>
                  <a:pt x="2856029" y="0"/>
                </a:lnTo>
                <a:lnTo>
                  <a:pt x="2856029" y="931606"/>
                </a:lnTo>
                <a:lnTo>
                  <a:pt x="0" y="931606"/>
                </a:lnTo>
                <a:lnTo>
                  <a:pt x="0" y="0"/>
                </a:lnTo>
                <a:close/>
              </a:path>
            </a:pathLst>
          </a:custGeom>
          <a:blipFill>
            <a:blip r:embed="rId8"/>
            <a:stretch>
              <a:fillRect t="-35119" b="-35197"/>
            </a:stretch>
          </a:blipFill>
        </p:spPr>
        <p:txBody>
          <a:bodyPr/>
          <a:lstStyle/>
          <a:p>
            <a:endParaRPr lang="en-US"/>
          </a:p>
        </p:txBody>
      </p:sp>
      <p:sp>
        <p:nvSpPr>
          <p:cNvPr id="26" name="Freeform 26"/>
          <p:cNvSpPr/>
          <p:nvPr/>
        </p:nvSpPr>
        <p:spPr>
          <a:xfrm>
            <a:off x="12175880" y="8157913"/>
            <a:ext cx="2732715" cy="1206808"/>
          </a:xfrm>
          <a:custGeom>
            <a:avLst/>
            <a:gdLst/>
            <a:ahLst/>
            <a:cxnLst/>
            <a:rect l="l" t="t" r="r" b="b"/>
            <a:pathLst>
              <a:path w="2732715" h="1206808">
                <a:moveTo>
                  <a:pt x="0" y="0"/>
                </a:moveTo>
                <a:lnTo>
                  <a:pt x="2732715" y="0"/>
                </a:lnTo>
                <a:lnTo>
                  <a:pt x="2732715" y="1206808"/>
                </a:lnTo>
                <a:lnTo>
                  <a:pt x="0" y="1206808"/>
                </a:lnTo>
                <a:lnTo>
                  <a:pt x="0" y="0"/>
                </a:lnTo>
                <a:close/>
              </a:path>
            </a:pathLst>
          </a:custGeom>
          <a:blipFill>
            <a:blip r:embed="rId9"/>
            <a:stretch>
              <a:fillRect b="-18504"/>
            </a:stretch>
          </a:blipFill>
        </p:spPr>
        <p:txBody>
          <a:bodyPr/>
          <a:lstStyle/>
          <a:p>
            <a:endParaRPr lang="en-US"/>
          </a:p>
        </p:txBody>
      </p:sp>
      <p:sp>
        <p:nvSpPr>
          <p:cNvPr id="27" name="Freeform 27"/>
          <p:cNvSpPr/>
          <p:nvPr/>
        </p:nvSpPr>
        <p:spPr>
          <a:xfrm>
            <a:off x="15280911" y="8157913"/>
            <a:ext cx="2791836" cy="1395918"/>
          </a:xfrm>
          <a:custGeom>
            <a:avLst/>
            <a:gdLst/>
            <a:ahLst/>
            <a:cxnLst/>
            <a:rect l="l" t="t" r="r" b="b"/>
            <a:pathLst>
              <a:path w="2791836" h="1395918">
                <a:moveTo>
                  <a:pt x="0" y="0"/>
                </a:moveTo>
                <a:lnTo>
                  <a:pt x="2791837" y="0"/>
                </a:lnTo>
                <a:lnTo>
                  <a:pt x="2791837" y="1395918"/>
                </a:lnTo>
                <a:lnTo>
                  <a:pt x="0" y="1395918"/>
                </a:lnTo>
                <a:lnTo>
                  <a:pt x="0" y="0"/>
                </a:lnTo>
                <a:close/>
              </a:path>
            </a:pathLst>
          </a:custGeom>
          <a:blipFill>
            <a:blip r:embed="rId10"/>
            <a:stretch>
              <a:fillRect/>
            </a:stretch>
          </a:blipFill>
        </p:spPr>
        <p:txBody>
          <a:bodyPr/>
          <a:lstStyle/>
          <a:p>
            <a:endParaRPr lang="en-US"/>
          </a:p>
        </p:txBody>
      </p:sp>
      <p:sp>
        <p:nvSpPr>
          <p:cNvPr id="28" name="TextBox 28"/>
          <p:cNvSpPr txBox="1"/>
          <p:nvPr/>
        </p:nvSpPr>
        <p:spPr>
          <a:xfrm>
            <a:off x="1912648" y="401684"/>
            <a:ext cx="5719652" cy="375604"/>
          </a:xfrm>
          <a:prstGeom prst="rect">
            <a:avLst/>
          </a:prstGeom>
        </p:spPr>
        <p:txBody>
          <a:bodyPr lIns="0" tIns="0" rIns="0" bIns="0" rtlCol="0" anchor="t">
            <a:spAutoFit/>
          </a:bodyPr>
          <a:lstStyle/>
          <a:p>
            <a:pPr marL="0" lvl="0" indent="0">
              <a:lnSpc>
                <a:spcPts val="2918"/>
              </a:lnSpc>
              <a:spcBef>
                <a:spcPct val="0"/>
              </a:spcBef>
            </a:pPr>
            <a:r>
              <a:rPr lang="en-US" sz="2652">
                <a:solidFill>
                  <a:srgbClr val="D9E027"/>
                </a:solidFill>
                <a:latin typeface="Lato Bold Bold"/>
              </a:rPr>
              <a:t>BEEMAC INC.</a:t>
            </a:r>
          </a:p>
        </p:txBody>
      </p:sp>
      <p:sp>
        <p:nvSpPr>
          <p:cNvPr id="29" name="TextBox 29"/>
          <p:cNvSpPr txBox="1"/>
          <p:nvPr/>
        </p:nvSpPr>
        <p:spPr>
          <a:xfrm>
            <a:off x="1912648" y="837596"/>
            <a:ext cx="5970586" cy="479699"/>
          </a:xfrm>
          <a:prstGeom prst="rect">
            <a:avLst/>
          </a:prstGeom>
        </p:spPr>
        <p:txBody>
          <a:bodyPr lIns="0" tIns="0" rIns="0" bIns="0" rtlCol="0" anchor="t">
            <a:spAutoFit/>
          </a:bodyPr>
          <a:lstStyle/>
          <a:p>
            <a:pPr>
              <a:lnSpc>
                <a:spcPts val="3888"/>
              </a:lnSpc>
            </a:pPr>
            <a:r>
              <a:rPr lang="en-US" sz="2777">
                <a:solidFill>
                  <a:srgbClr val="FFFFFF"/>
                </a:solidFill>
                <a:latin typeface="Good Times"/>
              </a:rPr>
              <a:t>DRIVER SAFETY CULTURE</a:t>
            </a:r>
          </a:p>
        </p:txBody>
      </p:sp>
      <p:sp>
        <p:nvSpPr>
          <p:cNvPr id="30" name="TextBox 30"/>
          <p:cNvSpPr txBox="1"/>
          <p:nvPr/>
        </p:nvSpPr>
        <p:spPr>
          <a:xfrm>
            <a:off x="867749" y="2132461"/>
            <a:ext cx="7264277" cy="4167537"/>
          </a:xfrm>
          <a:prstGeom prst="rect">
            <a:avLst/>
          </a:prstGeom>
        </p:spPr>
        <p:txBody>
          <a:bodyPr lIns="0" tIns="0" rIns="0" bIns="0" rtlCol="0" anchor="t">
            <a:spAutoFit/>
          </a:bodyPr>
          <a:lstStyle/>
          <a:p>
            <a:pPr marL="474831" lvl="1" indent="-237415">
              <a:lnSpc>
                <a:spcPts val="2199"/>
              </a:lnSpc>
              <a:buFont typeface="Arial"/>
              <a:buChar char="•"/>
            </a:pPr>
            <a:r>
              <a:rPr lang="en-US" sz="2199">
                <a:solidFill>
                  <a:srgbClr val="FFFFFF"/>
                </a:solidFill>
                <a:latin typeface="Lato Bold Bold"/>
              </a:rPr>
              <a:t>POLICIES ABOVE AND BEYOND FEDERAL REQUIREMENTS </a:t>
            </a:r>
          </a:p>
          <a:p>
            <a:pPr marL="474831" lvl="1" indent="-237415">
              <a:lnSpc>
                <a:spcPts val="2199"/>
              </a:lnSpc>
              <a:buFont typeface="Arial"/>
              <a:buChar char="•"/>
            </a:pPr>
            <a:r>
              <a:rPr lang="en-US" sz="2199">
                <a:solidFill>
                  <a:srgbClr val="FFFFFF"/>
                </a:solidFill>
                <a:latin typeface="Lato Bold Bold"/>
              </a:rPr>
              <a:t>RANDOM DRUG AND ALCOHOL TESTING</a:t>
            </a:r>
          </a:p>
          <a:p>
            <a:pPr marL="474831" lvl="1" indent="-237415">
              <a:lnSpc>
                <a:spcPts val="2199"/>
              </a:lnSpc>
              <a:buFont typeface="Arial"/>
              <a:buChar char="•"/>
            </a:pPr>
            <a:r>
              <a:rPr lang="en-US" sz="2199">
                <a:solidFill>
                  <a:srgbClr val="FFFFFF"/>
                </a:solidFill>
                <a:latin typeface="Lato Bold Bold"/>
              </a:rPr>
              <a:t>SAFETY CLASSES AND CONTINUOUS TRAINING</a:t>
            </a:r>
          </a:p>
          <a:p>
            <a:pPr marL="474831" lvl="1" indent="-237415">
              <a:lnSpc>
                <a:spcPts val="2199"/>
              </a:lnSpc>
              <a:buFont typeface="Arial"/>
              <a:buChar char="•"/>
            </a:pPr>
            <a:r>
              <a:rPr lang="en-US" sz="2199">
                <a:solidFill>
                  <a:srgbClr val="FFFFFF"/>
                </a:solidFill>
                <a:latin typeface="Lato Bold Bold"/>
              </a:rPr>
              <a:t>FEDERAL/LOCAL REGULATION UPDATES</a:t>
            </a:r>
          </a:p>
          <a:p>
            <a:pPr marL="474831" lvl="1" indent="-237415">
              <a:lnSpc>
                <a:spcPts val="2199"/>
              </a:lnSpc>
              <a:buFont typeface="Arial"/>
              <a:buChar char="•"/>
            </a:pPr>
            <a:r>
              <a:rPr lang="en-US" sz="2199">
                <a:solidFill>
                  <a:srgbClr val="FFFFFF"/>
                </a:solidFill>
                <a:latin typeface="Lato Bold Bold"/>
              </a:rPr>
              <a:t>ALL BEEMAC YARDS CONDUCT DAILY SAFETY CHECKS</a:t>
            </a:r>
          </a:p>
          <a:p>
            <a:pPr marL="474831" lvl="1" indent="-237415">
              <a:lnSpc>
                <a:spcPts val="2199"/>
              </a:lnSpc>
              <a:buFont typeface="Arial"/>
              <a:buChar char="•"/>
            </a:pPr>
            <a:r>
              <a:rPr lang="en-US" sz="2199">
                <a:solidFill>
                  <a:srgbClr val="FFFFFF"/>
                </a:solidFill>
                <a:latin typeface="Lato Bold Bold"/>
              </a:rPr>
              <a:t>SATISFACTORY DOT RATING SINCE FOUNDING</a:t>
            </a:r>
          </a:p>
          <a:p>
            <a:pPr marL="474831" lvl="1" indent="-237415">
              <a:lnSpc>
                <a:spcPts val="2199"/>
              </a:lnSpc>
              <a:buFont typeface="Arial"/>
              <a:buChar char="•"/>
            </a:pPr>
            <a:r>
              <a:rPr lang="en-US" sz="2199">
                <a:solidFill>
                  <a:srgbClr val="FFFFFF"/>
                </a:solidFill>
                <a:latin typeface="Lato Bold Bold"/>
              </a:rPr>
              <a:t>OVER THE ROAD SAFETY VEHICLE FLEET CONDUCTS RANDOM EQUIPMENT AND LOAD SECUREMENT INSPECTIONS</a:t>
            </a:r>
          </a:p>
          <a:p>
            <a:pPr marL="474831" lvl="1" indent="-237415">
              <a:lnSpc>
                <a:spcPts val="2199"/>
              </a:lnSpc>
              <a:buFont typeface="Arial"/>
              <a:buChar char="•"/>
            </a:pPr>
            <a:r>
              <a:rPr lang="en-US" sz="2199">
                <a:solidFill>
                  <a:srgbClr val="FFFFFF"/>
                </a:solidFill>
                <a:latin typeface="Lato Bold Bold"/>
              </a:rPr>
              <a:t>BEEMAC SAEFTY DIRECTOR AVAILABLE TO WORK WITH CUSTOMER SAFETY DEPARTMENT </a:t>
            </a:r>
          </a:p>
          <a:p>
            <a:pPr marL="474831" lvl="1" indent="-237415">
              <a:lnSpc>
                <a:spcPts val="2199"/>
              </a:lnSpc>
              <a:buFont typeface="Arial"/>
              <a:buChar char="•"/>
            </a:pPr>
            <a:r>
              <a:rPr lang="en-US" sz="2199">
                <a:solidFill>
                  <a:srgbClr val="FFFFFF"/>
                </a:solidFill>
                <a:latin typeface="Lato Bold Bold"/>
              </a:rPr>
              <a:t>REPORT AND INVESTIGATE CARGO CLAIMS (IMMEDIATE RESOLUTION)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500" b="12500"/>
          <a:stretch>
            <a:fillRect/>
          </a:stretch>
        </p:blipFill>
        <p:spPr>
          <a:xfrm>
            <a:off x="0" y="0"/>
            <a:ext cx="18288000" cy="10287000"/>
          </a:xfrm>
          <a:prstGeom prst="rect">
            <a:avLst/>
          </a:prstGeom>
        </p:spPr>
      </p:pic>
      <p:grpSp>
        <p:nvGrpSpPr>
          <p:cNvPr id="3" name="Group 3"/>
          <p:cNvGrpSpPr/>
          <p:nvPr/>
        </p:nvGrpSpPr>
        <p:grpSpPr>
          <a:xfrm>
            <a:off x="0" y="3010769"/>
            <a:ext cx="18288000" cy="7276231"/>
            <a:chOff x="0" y="0"/>
            <a:chExt cx="2600728" cy="1034749"/>
          </a:xfrm>
        </p:grpSpPr>
        <p:sp>
          <p:nvSpPr>
            <p:cNvPr id="4" name="Freeform 4"/>
            <p:cNvSpPr/>
            <p:nvPr/>
          </p:nvSpPr>
          <p:spPr>
            <a:xfrm>
              <a:off x="0" y="0"/>
              <a:ext cx="2600728" cy="1034749"/>
            </a:xfrm>
            <a:custGeom>
              <a:avLst/>
              <a:gdLst/>
              <a:ahLst/>
              <a:cxnLst/>
              <a:rect l="l" t="t" r="r" b="b"/>
              <a:pathLst>
                <a:path w="2600728" h="1034749">
                  <a:moveTo>
                    <a:pt x="0" y="0"/>
                  </a:moveTo>
                  <a:lnTo>
                    <a:pt x="2600728" y="0"/>
                  </a:lnTo>
                  <a:lnTo>
                    <a:pt x="2600728" y="1034749"/>
                  </a:lnTo>
                  <a:lnTo>
                    <a:pt x="0" y="1034749"/>
                  </a:lnTo>
                  <a:close/>
                </a:path>
              </a:pathLst>
            </a:custGeom>
            <a:solidFill>
              <a:srgbClr val="FFFFFF"/>
            </a:solidFill>
          </p:spPr>
          <p:txBody>
            <a:bodyPr/>
            <a:lstStyle/>
            <a:p>
              <a:endParaRPr lang="en-US"/>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a:p>
          </p:txBody>
        </p:sp>
      </p:grpSp>
      <p:grpSp>
        <p:nvGrpSpPr>
          <p:cNvPr id="6" name="Group 6"/>
          <p:cNvGrpSpPr/>
          <p:nvPr/>
        </p:nvGrpSpPr>
        <p:grpSpPr>
          <a:xfrm>
            <a:off x="9078557" y="3960028"/>
            <a:ext cx="8114046" cy="5834405"/>
            <a:chOff x="0" y="0"/>
            <a:chExt cx="10818728" cy="7779207"/>
          </a:xfrm>
        </p:grpSpPr>
        <p:pic>
          <p:nvPicPr>
            <p:cNvPr id="7" name="Picture 7"/>
            <p:cNvPicPr>
              <a:picLocks noChangeAspect="1"/>
            </p:cNvPicPr>
            <p:nvPr/>
          </p:nvPicPr>
          <p:blipFill>
            <a:blip r:embed="rId3"/>
            <a:srcRect t="15004" b="31330"/>
            <a:stretch>
              <a:fillRect/>
            </a:stretch>
          </p:blipFill>
          <p:spPr>
            <a:xfrm>
              <a:off x="0" y="0"/>
              <a:ext cx="10818728" cy="3870554"/>
            </a:xfrm>
            <a:prstGeom prst="rect">
              <a:avLst/>
            </a:prstGeom>
          </p:spPr>
        </p:pic>
        <p:pic>
          <p:nvPicPr>
            <p:cNvPr id="8" name="Picture 8"/>
            <p:cNvPicPr>
              <a:picLocks noChangeAspect="1"/>
            </p:cNvPicPr>
            <p:nvPr/>
          </p:nvPicPr>
          <p:blipFill>
            <a:blip r:embed="rId4"/>
            <a:srcRect t="13085" b="13085"/>
            <a:stretch>
              <a:fillRect/>
            </a:stretch>
          </p:blipFill>
          <p:spPr>
            <a:xfrm>
              <a:off x="0" y="3908654"/>
              <a:ext cx="10818728" cy="3870554"/>
            </a:xfrm>
            <a:prstGeom prst="rect">
              <a:avLst/>
            </a:prstGeom>
          </p:spPr>
        </p:pic>
      </p:grpSp>
      <p:sp>
        <p:nvSpPr>
          <p:cNvPr id="9" name="Freeform 9"/>
          <p:cNvSpPr/>
          <p:nvPr/>
        </p:nvSpPr>
        <p:spPr>
          <a:xfrm>
            <a:off x="8834737" y="0"/>
            <a:ext cx="8521751" cy="4346093"/>
          </a:xfrm>
          <a:custGeom>
            <a:avLst/>
            <a:gdLst/>
            <a:ahLst/>
            <a:cxnLst/>
            <a:rect l="l" t="t" r="r" b="b"/>
            <a:pathLst>
              <a:path w="8521751" h="4346093">
                <a:moveTo>
                  <a:pt x="0" y="0"/>
                </a:moveTo>
                <a:lnTo>
                  <a:pt x="8521750" y="0"/>
                </a:lnTo>
                <a:lnTo>
                  <a:pt x="8521750" y="4346093"/>
                </a:lnTo>
                <a:lnTo>
                  <a:pt x="0" y="434609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9959500" y="825527"/>
            <a:ext cx="6352159" cy="2185242"/>
          </a:xfrm>
          <a:prstGeom prst="rect">
            <a:avLst/>
          </a:prstGeom>
        </p:spPr>
        <p:txBody>
          <a:bodyPr lIns="0" tIns="0" rIns="0" bIns="0" rtlCol="0" anchor="t">
            <a:spAutoFit/>
          </a:bodyPr>
          <a:lstStyle/>
          <a:p>
            <a:pPr algn="ctr">
              <a:lnSpc>
                <a:spcPts val="8773"/>
              </a:lnSpc>
            </a:pPr>
            <a:r>
              <a:rPr lang="en-US" sz="6267">
                <a:solidFill>
                  <a:srgbClr val="000000"/>
                </a:solidFill>
                <a:latin typeface="Good Times"/>
              </a:rPr>
              <a:t>port services</a:t>
            </a:r>
          </a:p>
        </p:txBody>
      </p:sp>
      <p:sp>
        <p:nvSpPr>
          <p:cNvPr id="11" name="TextBox 11"/>
          <p:cNvSpPr txBox="1"/>
          <p:nvPr/>
        </p:nvSpPr>
        <p:spPr>
          <a:xfrm>
            <a:off x="463463" y="3284654"/>
            <a:ext cx="8155187" cy="6680835"/>
          </a:xfrm>
          <a:prstGeom prst="rect">
            <a:avLst/>
          </a:prstGeom>
        </p:spPr>
        <p:txBody>
          <a:bodyPr lIns="0" tIns="0" rIns="0" bIns="0" rtlCol="0" anchor="t">
            <a:spAutoFit/>
          </a:bodyPr>
          <a:lstStyle/>
          <a:p>
            <a:pPr>
              <a:lnSpc>
                <a:spcPts val="2939"/>
              </a:lnSpc>
            </a:pPr>
            <a:r>
              <a:rPr lang="en-US" sz="2099">
                <a:solidFill>
                  <a:srgbClr val="000000"/>
                </a:solidFill>
                <a:latin typeface="Lato Bold Bold"/>
              </a:rPr>
              <a:t>PORT OF BEEMAC - LEETSDALE</a:t>
            </a:r>
          </a:p>
          <a:p>
            <a:pPr marL="453388" lvl="1" indent="-226694">
              <a:lnSpc>
                <a:spcPts val="2939"/>
              </a:lnSpc>
              <a:buFont typeface="Arial"/>
              <a:buChar char="•"/>
            </a:pPr>
            <a:r>
              <a:rPr lang="en-US" sz="2099">
                <a:solidFill>
                  <a:srgbClr val="000000"/>
                </a:solidFill>
                <a:latin typeface="Lato Bold Bold"/>
              </a:rPr>
              <a:t>45 TON OVERHEAD CRANE</a:t>
            </a:r>
          </a:p>
          <a:p>
            <a:pPr marL="453388" lvl="1" indent="-226694">
              <a:lnSpc>
                <a:spcPts val="2939"/>
              </a:lnSpc>
              <a:buFont typeface="Arial"/>
              <a:buChar char="•"/>
            </a:pPr>
            <a:r>
              <a:rPr lang="en-US" sz="2099">
                <a:solidFill>
                  <a:srgbClr val="000000"/>
                </a:solidFill>
                <a:latin typeface="Lato Bold Bold"/>
              </a:rPr>
              <a:t>BARGE AND RAIL CAR TRANS-LOADING</a:t>
            </a:r>
          </a:p>
          <a:p>
            <a:pPr marL="453388" lvl="1" indent="-226694">
              <a:lnSpc>
                <a:spcPts val="2939"/>
              </a:lnSpc>
              <a:buFont typeface="Arial"/>
              <a:buChar char="•"/>
            </a:pPr>
            <a:r>
              <a:rPr lang="en-US" sz="2099">
                <a:solidFill>
                  <a:srgbClr val="000000"/>
                </a:solidFill>
                <a:latin typeface="Lato Bold Bold"/>
              </a:rPr>
              <a:t>RAIL SERVICES WITH NORFOLK SOUTHERN AND CSX</a:t>
            </a:r>
          </a:p>
          <a:p>
            <a:pPr>
              <a:lnSpc>
                <a:spcPts val="2939"/>
              </a:lnSpc>
            </a:pPr>
            <a:endParaRPr lang="en-US" sz="2099">
              <a:solidFill>
                <a:srgbClr val="000000"/>
              </a:solidFill>
              <a:latin typeface="Lato Bold Bold"/>
            </a:endParaRPr>
          </a:p>
          <a:p>
            <a:pPr>
              <a:lnSpc>
                <a:spcPts val="2939"/>
              </a:lnSpc>
            </a:pPr>
            <a:r>
              <a:rPr lang="en-US" sz="2099">
                <a:solidFill>
                  <a:srgbClr val="000000"/>
                </a:solidFill>
                <a:latin typeface="Lato Bold Bold"/>
              </a:rPr>
              <a:t>5 FULLY MANAGED STORAGE FACILITIES / PIPEYARDS</a:t>
            </a:r>
          </a:p>
          <a:p>
            <a:pPr marL="453388" lvl="1" indent="-226694">
              <a:lnSpc>
                <a:spcPts val="2939"/>
              </a:lnSpc>
              <a:buFont typeface="Arial"/>
              <a:buChar char="•"/>
            </a:pPr>
            <a:r>
              <a:rPr lang="en-US" sz="2099">
                <a:solidFill>
                  <a:srgbClr val="000000"/>
                </a:solidFill>
                <a:latin typeface="Lato Bold Bold"/>
              </a:rPr>
              <a:t>INSPECTION SERVICES</a:t>
            </a:r>
          </a:p>
          <a:p>
            <a:pPr marL="453388" lvl="1" indent="-226694">
              <a:lnSpc>
                <a:spcPts val="2939"/>
              </a:lnSpc>
              <a:buFont typeface="Arial"/>
              <a:buChar char="•"/>
            </a:pPr>
            <a:r>
              <a:rPr lang="en-US" sz="2099">
                <a:solidFill>
                  <a:srgbClr val="000000"/>
                </a:solidFill>
                <a:latin typeface="Lato Bold Bold"/>
              </a:rPr>
              <a:t>LEETSDALE, PA / AMBRIDGE, PA / HOUSTON, TX / MIDDLETOWN, OH</a:t>
            </a:r>
          </a:p>
          <a:p>
            <a:pPr marL="453388" lvl="1" indent="-226694">
              <a:lnSpc>
                <a:spcPts val="2939"/>
              </a:lnSpc>
              <a:buFont typeface="Arial"/>
              <a:buChar char="•"/>
            </a:pPr>
            <a:r>
              <a:rPr lang="en-US" sz="2099">
                <a:solidFill>
                  <a:srgbClr val="000000"/>
                </a:solidFill>
                <a:latin typeface="Lato Bold Bold"/>
              </a:rPr>
              <a:t>INDOOR WAREHOUSE STORAGE</a:t>
            </a:r>
          </a:p>
          <a:p>
            <a:pPr marL="453388" lvl="1" indent="-226694">
              <a:lnSpc>
                <a:spcPts val="2939"/>
              </a:lnSpc>
              <a:buFont typeface="Arial"/>
              <a:buChar char="•"/>
            </a:pPr>
            <a:r>
              <a:rPr lang="en-US" sz="2099">
                <a:solidFill>
                  <a:srgbClr val="000000"/>
                </a:solidFill>
                <a:latin typeface="Lato Bold Bold"/>
              </a:rPr>
              <a:t>INVENTORY MANAGEMENT</a:t>
            </a:r>
          </a:p>
          <a:p>
            <a:pPr marL="453388" lvl="1" indent="-226694">
              <a:lnSpc>
                <a:spcPts val="2939"/>
              </a:lnSpc>
              <a:buFont typeface="Arial"/>
              <a:buChar char="•"/>
            </a:pPr>
            <a:r>
              <a:rPr lang="en-US" sz="2099">
                <a:solidFill>
                  <a:srgbClr val="000000"/>
                </a:solidFill>
                <a:latin typeface="Lato Bold Bold"/>
              </a:rPr>
              <a:t>CRANE AND RIGGING SERVICES</a:t>
            </a:r>
          </a:p>
          <a:p>
            <a:pPr>
              <a:lnSpc>
                <a:spcPts val="2939"/>
              </a:lnSpc>
            </a:pPr>
            <a:endParaRPr lang="en-US" sz="2099">
              <a:solidFill>
                <a:srgbClr val="000000"/>
              </a:solidFill>
              <a:latin typeface="Lato Bold Bold"/>
            </a:endParaRPr>
          </a:p>
          <a:p>
            <a:pPr>
              <a:lnSpc>
                <a:spcPts val="2939"/>
              </a:lnSpc>
            </a:pPr>
            <a:r>
              <a:rPr lang="en-US" sz="2099">
                <a:solidFill>
                  <a:srgbClr val="000000"/>
                </a:solidFill>
                <a:latin typeface="Lato Bold Bold"/>
              </a:rPr>
              <a:t>75 ACRES OF BEEMAC STORAGE SPACE UNDER MANAGEMENT </a:t>
            </a:r>
          </a:p>
          <a:p>
            <a:pPr>
              <a:lnSpc>
                <a:spcPts val="2939"/>
              </a:lnSpc>
            </a:pPr>
            <a:endParaRPr lang="en-US" sz="2099">
              <a:solidFill>
                <a:srgbClr val="000000"/>
              </a:solidFill>
              <a:latin typeface="Lato Bold Bold"/>
            </a:endParaRPr>
          </a:p>
          <a:p>
            <a:pPr>
              <a:lnSpc>
                <a:spcPts val="2939"/>
              </a:lnSpc>
            </a:pPr>
            <a:r>
              <a:rPr lang="en-US" sz="2099">
                <a:solidFill>
                  <a:srgbClr val="000000"/>
                </a:solidFill>
                <a:latin typeface="Lato Bold Bold"/>
              </a:rPr>
              <a:t>DIRECT DISCHARGE SERVICES / PORT OF HOUSTON</a:t>
            </a:r>
          </a:p>
          <a:p>
            <a:pPr>
              <a:lnSpc>
                <a:spcPts val="2939"/>
              </a:lnSpc>
            </a:pPr>
            <a:endParaRPr lang="en-US" sz="2099">
              <a:solidFill>
                <a:srgbClr val="000000"/>
              </a:solidFill>
              <a:latin typeface="Lato Bold Bold"/>
            </a:endParaRPr>
          </a:p>
          <a:p>
            <a:pPr>
              <a:lnSpc>
                <a:spcPts val="2939"/>
              </a:lnSpc>
            </a:pPr>
            <a:r>
              <a:rPr lang="en-US" sz="2099">
                <a:solidFill>
                  <a:srgbClr val="000000"/>
                </a:solidFill>
                <a:latin typeface="Lato Bold Bold"/>
              </a:rPr>
              <a:t>MATERIAL MANAGEMENT / MOBILE FORKLIFT SERVICES</a:t>
            </a:r>
          </a:p>
        </p:txBody>
      </p:sp>
      <p:grpSp>
        <p:nvGrpSpPr>
          <p:cNvPr id="12" name="Group 12"/>
          <p:cNvGrpSpPr/>
          <p:nvPr/>
        </p:nvGrpSpPr>
        <p:grpSpPr>
          <a:xfrm>
            <a:off x="90296" y="96389"/>
            <a:ext cx="1554907" cy="1883671"/>
            <a:chOff x="0" y="0"/>
            <a:chExt cx="2073210" cy="2511562"/>
          </a:xfrm>
        </p:grpSpPr>
        <p:grpSp>
          <p:nvGrpSpPr>
            <p:cNvPr id="13" name="Group 13"/>
            <p:cNvGrpSpPr/>
            <p:nvPr/>
          </p:nvGrpSpPr>
          <p:grpSpPr>
            <a:xfrm rot="5399999">
              <a:off x="92512" y="420629"/>
              <a:ext cx="975482" cy="1135107"/>
              <a:chOff x="0" y="0"/>
              <a:chExt cx="698500" cy="812800"/>
            </a:xfrm>
          </p:grpSpPr>
          <p:sp>
            <p:nvSpPr>
              <p:cNvPr id="14" name="Freeform 14"/>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15" name="TextBox 15"/>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nvGrpSpPr>
            <p:cNvPr id="16" name="Group 16"/>
            <p:cNvGrpSpPr/>
            <p:nvPr/>
          </p:nvGrpSpPr>
          <p:grpSpPr>
            <a:xfrm rot="5399999">
              <a:off x="1005215" y="955826"/>
              <a:ext cx="975482" cy="1135107"/>
              <a:chOff x="0" y="0"/>
              <a:chExt cx="698500" cy="812800"/>
            </a:xfrm>
          </p:grpSpPr>
          <p:sp>
            <p:nvSpPr>
              <p:cNvPr id="17" name="Freeform 1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18" name="TextBox 18"/>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nvGrpSpPr>
            <p:cNvPr id="19" name="Group 19"/>
            <p:cNvGrpSpPr/>
            <p:nvPr/>
          </p:nvGrpSpPr>
          <p:grpSpPr>
            <a:xfrm rot="5399999">
              <a:off x="79812" y="1456267"/>
              <a:ext cx="975482" cy="1135107"/>
              <a:chOff x="0" y="0"/>
              <a:chExt cx="698500" cy="812800"/>
            </a:xfrm>
          </p:grpSpPr>
          <p:sp>
            <p:nvSpPr>
              <p:cNvPr id="20" name="Freeform 20"/>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21" name="TextBox 21"/>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nvGrpSpPr>
            <p:cNvPr id="22" name="Group 22"/>
            <p:cNvGrpSpPr/>
            <p:nvPr/>
          </p:nvGrpSpPr>
          <p:grpSpPr>
            <a:xfrm rot="5399999">
              <a:off x="1017915" y="-79812"/>
              <a:ext cx="975482" cy="1135107"/>
              <a:chOff x="0" y="0"/>
              <a:chExt cx="698500" cy="812800"/>
            </a:xfrm>
          </p:grpSpPr>
          <p:sp>
            <p:nvSpPr>
              <p:cNvPr id="23" name="Freeform 23"/>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24" name="TextBox 24"/>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sp>
        <p:nvSpPr>
          <p:cNvPr id="25" name="TextBox 25"/>
          <p:cNvSpPr txBox="1"/>
          <p:nvPr/>
        </p:nvSpPr>
        <p:spPr>
          <a:xfrm>
            <a:off x="1912648" y="401684"/>
            <a:ext cx="5719652" cy="375604"/>
          </a:xfrm>
          <a:prstGeom prst="rect">
            <a:avLst/>
          </a:prstGeom>
        </p:spPr>
        <p:txBody>
          <a:bodyPr lIns="0" tIns="0" rIns="0" bIns="0" rtlCol="0" anchor="t">
            <a:spAutoFit/>
          </a:bodyPr>
          <a:lstStyle/>
          <a:p>
            <a:pPr marL="0" lvl="0" indent="0">
              <a:lnSpc>
                <a:spcPts val="2918"/>
              </a:lnSpc>
              <a:spcBef>
                <a:spcPct val="0"/>
              </a:spcBef>
            </a:pPr>
            <a:r>
              <a:rPr lang="en-US" sz="2652">
                <a:solidFill>
                  <a:srgbClr val="D9E027"/>
                </a:solidFill>
                <a:latin typeface="Lato Bold Bold"/>
              </a:rPr>
              <a:t>BEEMAC INC.</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500" b="12500"/>
          <a:stretch>
            <a:fillRect/>
          </a:stretch>
        </p:blipFill>
        <p:spPr>
          <a:xfrm>
            <a:off x="0" y="0"/>
            <a:ext cx="18288000" cy="10287000"/>
          </a:xfrm>
          <a:prstGeom prst="rect">
            <a:avLst/>
          </a:prstGeom>
        </p:spPr>
      </p:pic>
      <p:grpSp>
        <p:nvGrpSpPr>
          <p:cNvPr id="3" name="Group 3"/>
          <p:cNvGrpSpPr/>
          <p:nvPr/>
        </p:nvGrpSpPr>
        <p:grpSpPr>
          <a:xfrm>
            <a:off x="0" y="3010769"/>
            <a:ext cx="18288000" cy="7276231"/>
            <a:chOff x="0" y="0"/>
            <a:chExt cx="2600728" cy="1034749"/>
          </a:xfrm>
        </p:grpSpPr>
        <p:sp>
          <p:nvSpPr>
            <p:cNvPr id="4" name="Freeform 4"/>
            <p:cNvSpPr/>
            <p:nvPr/>
          </p:nvSpPr>
          <p:spPr>
            <a:xfrm>
              <a:off x="0" y="0"/>
              <a:ext cx="2600728" cy="1034749"/>
            </a:xfrm>
            <a:custGeom>
              <a:avLst/>
              <a:gdLst/>
              <a:ahLst/>
              <a:cxnLst/>
              <a:rect l="l" t="t" r="r" b="b"/>
              <a:pathLst>
                <a:path w="2600728" h="1034749">
                  <a:moveTo>
                    <a:pt x="0" y="0"/>
                  </a:moveTo>
                  <a:lnTo>
                    <a:pt x="2600728" y="0"/>
                  </a:lnTo>
                  <a:lnTo>
                    <a:pt x="2600728" y="1034749"/>
                  </a:lnTo>
                  <a:lnTo>
                    <a:pt x="0" y="1034749"/>
                  </a:lnTo>
                  <a:close/>
                </a:path>
              </a:pathLst>
            </a:custGeom>
            <a:solidFill>
              <a:srgbClr val="FFFFFF"/>
            </a:solidFill>
          </p:spPr>
          <p:txBody>
            <a:bodyPr/>
            <a:lstStyle/>
            <a:p>
              <a:endParaRPr lang="en-US"/>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a:p>
          </p:txBody>
        </p:sp>
      </p:grpSp>
      <p:grpSp>
        <p:nvGrpSpPr>
          <p:cNvPr id="6" name="Group 6"/>
          <p:cNvGrpSpPr/>
          <p:nvPr/>
        </p:nvGrpSpPr>
        <p:grpSpPr>
          <a:xfrm>
            <a:off x="9078557" y="3960028"/>
            <a:ext cx="8114046" cy="5834405"/>
            <a:chOff x="0" y="0"/>
            <a:chExt cx="10818728" cy="7779207"/>
          </a:xfrm>
        </p:grpSpPr>
        <p:pic>
          <p:nvPicPr>
            <p:cNvPr id="7" name="Picture 7"/>
            <p:cNvPicPr>
              <a:picLocks noChangeAspect="1"/>
            </p:cNvPicPr>
            <p:nvPr/>
          </p:nvPicPr>
          <p:blipFill>
            <a:blip r:embed="rId3"/>
            <a:srcRect t="23167" b="23167"/>
            <a:stretch>
              <a:fillRect/>
            </a:stretch>
          </p:blipFill>
          <p:spPr>
            <a:xfrm>
              <a:off x="0" y="0"/>
              <a:ext cx="10818728" cy="3870554"/>
            </a:xfrm>
            <a:prstGeom prst="rect">
              <a:avLst/>
            </a:prstGeom>
          </p:spPr>
        </p:pic>
        <p:pic>
          <p:nvPicPr>
            <p:cNvPr id="8" name="Picture 8"/>
            <p:cNvPicPr>
              <a:picLocks noChangeAspect="1"/>
            </p:cNvPicPr>
            <p:nvPr/>
          </p:nvPicPr>
          <p:blipFill>
            <a:blip r:embed="rId4"/>
            <a:srcRect t="24051" b="24051"/>
            <a:stretch>
              <a:fillRect/>
            </a:stretch>
          </p:blipFill>
          <p:spPr>
            <a:xfrm>
              <a:off x="0" y="3908654"/>
              <a:ext cx="10818728" cy="3870554"/>
            </a:xfrm>
            <a:prstGeom prst="rect">
              <a:avLst/>
            </a:prstGeom>
          </p:spPr>
        </p:pic>
      </p:grpSp>
      <p:sp>
        <p:nvSpPr>
          <p:cNvPr id="9" name="Freeform 9"/>
          <p:cNvSpPr/>
          <p:nvPr/>
        </p:nvSpPr>
        <p:spPr>
          <a:xfrm>
            <a:off x="8834737" y="0"/>
            <a:ext cx="8521751" cy="4346093"/>
          </a:xfrm>
          <a:custGeom>
            <a:avLst/>
            <a:gdLst/>
            <a:ahLst/>
            <a:cxnLst/>
            <a:rect l="l" t="t" r="r" b="b"/>
            <a:pathLst>
              <a:path w="8521751" h="4346093">
                <a:moveTo>
                  <a:pt x="0" y="0"/>
                </a:moveTo>
                <a:lnTo>
                  <a:pt x="8521750" y="0"/>
                </a:lnTo>
                <a:lnTo>
                  <a:pt x="8521750" y="4346093"/>
                </a:lnTo>
                <a:lnTo>
                  <a:pt x="0" y="434609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9959500" y="825527"/>
            <a:ext cx="6352159" cy="2185242"/>
          </a:xfrm>
          <a:prstGeom prst="rect">
            <a:avLst/>
          </a:prstGeom>
        </p:spPr>
        <p:txBody>
          <a:bodyPr lIns="0" tIns="0" rIns="0" bIns="0" rtlCol="0" anchor="t">
            <a:spAutoFit/>
          </a:bodyPr>
          <a:lstStyle/>
          <a:p>
            <a:pPr algn="ctr">
              <a:lnSpc>
                <a:spcPts val="8773"/>
              </a:lnSpc>
            </a:pPr>
            <a:r>
              <a:rPr lang="en-US" sz="6267">
                <a:solidFill>
                  <a:srgbClr val="000000"/>
                </a:solidFill>
                <a:latin typeface="Good Times"/>
              </a:rPr>
              <a:t>BEEMAC </a:t>
            </a:r>
          </a:p>
          <a:p>
            <a:pPr algn="ctr">
              <a:lnSpc>
                <a:spcPts val="8773"/>
              </a:lnSpc>
            </a:pPr>
            <a:r>
              <a:rPr lang="en-US" sz="6267">
                <a:solidFill>
                  <a:srgbClr val="000000"/>
                </a:solidFill>
                <a:latin typeface="Good Times"/>
              </a:rPr>
              <a:t>LOGISTICS</a:t>
            </a:r>
          </a:p>
        </p:txBody>
      </p:sp>
      <p:sp>
        <p:nvSpPr>
          <p:cNvPr id="11" name="TextBox 11"/>
          <p:cNvSpPr txBox="1"/>
          <p:nvPr/>
        </p:nvSpPr>
        <p:spPr>
          <a:xfrm>
            <a:off x="757360" y="3232048"/>
            <a:ext cx="7609262" cy="6562386"/>
          </a:xfrm>
          <a:prstGeom prst="rect">
            <a:avLst/>
          </a:prstGeom>
        </p:spPr>
        <p:txBody>
          <a:bodyPr lIns="0" tIns="0" rIns="0" bIns="0" rtlCol="0" anchor="t">
            <a:spAutoFit/>
          </a:bodyPr>
          <a:lstStyle/>
          <a:p>
            <a:pPr>
              <a:lnSpc>
                <a:spcPts val="2131"/>
              </a:lnSpc>
            </a:pPr>
            <a:r>
              <a:rPr lang="en-US" sz="1522">
                <a:solidFill>
                  <a:srgbClr val="000000"/>
                </a:solidFill>
                <a:latin typeface="Lato Bold Bold"/>
              </a:rPr>
              <a:t>35+ YEARS OF INDUSTRIAL LOGISTICS EXPERIENCE, BORN OF AN ASSET-BASED STEEL HAULER</a:t>
            </a:r>
          </a:p>
          <a:p>
            <a:pPr>
              <a:lnSpc>
                <a:spcPts val="2131"/>
              </a:lnSpc>
            </a:pPr>
            <a:endParaRPr lang="en-US" sz="1522">
              <a:solidFill>
                <a:srgbClr val="000000"/>
              </a:solidFill>
              <a:latin typeface="Lato Bold Bold"/>
            </a:endParaRPr>
          </a:p>
          <a:p>
            <a:pPr>
              <a:lnSpc>
                <a:spcPts val="2131"/>
              </a:lnSpc>
            </a:pPr>
            <a:r>
              <a:rPr lang="en-US" sz="1522">
                <a:solidFill>
                  <a:srgbClr val="000000"/>
                </a:solidFill>
                <a:latin typeface="Lato Bold Bold"/>
              </a:rPr>
              <a:t>THE MOST COMPREHENSIVE ASSET-BASED INDUSTRIAL-FOCUSED LOGISTICS NETWORK IN NORTH AMERICA, SERVING ALL MODELS OF TRANSPORTATION</a:t>
            </a:r>
          </a:p>
          <a:p>
            <a:pPr>
              <a:lnSpc>
                <a:spcPts val="2131"/>
              </a:lnSpc>
            </a:pPr>
            <a:endParaRPr lang="en-US" sz="1522">
              <a:solidFill>
                <a:srgbClr val="000000"/>
              </a:solidFill>
              <a:latin typeface="Lato Bold Bold"/>
            </a:endParaRPr>
          </a:p>
          <a:p>
            <a:pPr marL="328775" lvl="1" indent="-164388">
              <a:lnSpc>
                <a:spcPts val="2131"/>
              </a:lnSpc>
              <a:buFont typeface="Arial"/>
              <a:buChar char="•"/>
            </a:pPr>
            <a:r>
              <a:rPr lang="en-US" sz="1522">
                <a:solidFill>
                  <a:srgbClr val="000000"/>
                </a:solidFill>
                <a:latin typeface="Lato Bold"/>
              </a:rPr>
              <a:t>FULL-SERVICE LOGISTICS OFFERING</a:t>
            </a:r>
          </a:p>
          <a:p>
            <a:pPr marL="328775" lvl="1" indent="-164388">
              <a:lnSpc>
                <a:spcPts val="2131"/>
              </a:lnSpc>
              <a:buFont typeface="Arial"/>
              <a:buChar char="•"/>
            </a:pPr>
            <a:r>
              <a:rPr lang="en-US" sz="1522">
                <a:solidFill>
                  <a:srgbClr val="000000"/>
                </a:solidFill>
                <a:latin typeface="Lato Bold"/>
              </a:rPr>
              <a:t>ON DEMAND CAPACITY ACROSS ALL MODES, MANAGED SERVICES AND 3 PL SOLUTIONS</a:t>
            </a:r>
          </a:p>
          <a:p>
            <a:pPr marL="328775" lvl="1" indent="-164388">
              <a:lnSpc>
                <a:spcPts val="2131"/>
              </a:lnSpc>
              <a:buFont typeface="Arial"/>
              <a:buChar char="•"/>
            </a:pPr>
            <a:r>
              <a:rPr lang="en-US" sz="1522">
                <a:solidFill>
                  <a:srgbClr val="000000"/>
                </a:solidFill>
                <a:latin typeface="Lato Bold"/>
              </a:rPr>
              <a:t>COST EFFECTIVE BROKERAGE SOLUTIONS</a:t>
            </a:r>
          </a:p>
          <a:p>
            <a:pPr marL="328775" lvl="1" indent="-164388">
              <a:lnSpc>
                <a:spcPts val="2131"/>
              </a:lnSpc>
              <a:buFont typeface="Arial"/>
              <a:buChar char="•"/>
            </a:pPr>
            <a:r>
              <a:rPr lang="en-US" sz="1522">
                <a:solidFill>
                  <a:srgbClr val="000000"/>
                </a:solidFill>
                <a:latin typeface="Lato Bold"/>
              </a:rPr>
              <a:t>CUSTOMIZED INBOUND MANAGEMENT / MRO PROGRAMS</a:t>
            </a:r>
          </a:p>
          <a:p>
            <a:pPr marL="328775" lvl="1" indent="-164388">
              <a:lnSpc>
                <a:spcPts val="2131"/>
              </a:lnSpc>
              <a:buFont typeface="Arial"/>
              <a:buChar char="•"/>
            </a:pPr>
            <a:r>
              <a:rPr lang="en-US" sz="1522">
                <a:solidFill>
                  <a:srgbClr val="000000"/>
                </a:solidFill>
                <a:latin typeface="Lato Bold"/>
              </a:rPr>
              <a:t>22,000 CONTRACT CARRIERS</a:t>
            </a:r>
          </a:p>
          <a:p>
            <a:pPr marL="328775" lvl="1" indent="-164388">
              <a:lnSpc>
                <a:spcPts val="2131"/>
              </a:lnSpc>
              <a:buFont typeface="Arial"/>
              <a:buChar char="•"/>
            </a:pPr>
            <a:r>
              <a:rPr lang="en-US" sz="1522">
                <a:solidFill>
                  <a:srgbClr val="000000"/>
                </a:solidFill>
                <a:latin typeface="Lato Bold"/>
              </a:rPr>
              <a:t>LOGISTICS ENGINEERING AND SUPPLY CHAIN SONSULTING SERVICES</a:t>
            </a:r>
          </a:p>
          <a:p>
            <a:pPr>
              <a:lnSpc>
                <a:spcPts val="2131"/>
              </a:lnSpc>
            </a:pPr>
            <a:endParaRPr lang="en-US" sz="1522">
              <a:solidFill>
                <a:srgbClr val="000000"/>
              </a:solidFill>
              <a:latin typeface="Lato Bold"/>
            </a:endParaRPr>
          </a:p>
          <a:p>
            <a:pPr>
              <a:lnSpc>
                <a:spcPts val="2131"/>
              </a:lnSpc>
            </a:pPr>
            <a:r>
              <a:rPr lang="en-US" sz="1522">
                <a:solidFill>
                  <a:srgbClr val="000000"/>
                </a:solidFill>
                <a:latin typeface="Lato Bold Bold"/>
              </a:rPr>
              <a:t>SHIPPING THOUSANDS OF FLATBED LOADS PER WEEK ACROSS NORTH AMERICA</a:t>
            </a:r>
          </a:p>
          <a:p>
            <a:pPr>
              <a:lnSpc>
                <a:spcPts val="2131"/>
              </a:lnSpc>
            </a:pPr>
            <a:endParaRPr lang="en-US" sz="1522">
              <a:solidFill>
                <a:srgbClr val="000000"/>
              </a:solidFill>
              <a:latin typeface="Lato Bold Bold"/>
            </a:endParaRPr>
          </a:p>
          <a:p>
            <a:pPr>
              <a:lnSpc>
                <a:spcPts val="2131"/>
              </a:lnSpc>
            </a:pPr>
            <a:r>
              <a:rPr lang="en-US" sz="1522">
                <a:solidFill>
                  <a:srgbClr val="000000"/>
                </a:solidFill>
                <a:latin typeface="Lato Bold Bold"/>
              </a:rPr>
              <a:t>60TH LARGEST FREIGHT BROKERAGE IN THE US RANKED BY TRANSPORT TOPICS 2023</a:t>
            </a:r>
          </a:p>
          <a:p>
            <a:pPr>
              <a:lnSpc>
                <a:spcPts val="2131"/>
              </a:lnSpc>
            </a:pPr>
            <a:endParaRPr lang="en-US" sz="1522">
              <a:solidFill>
                <a:srgbClr val="000000"/>
              </a:solidFill>
              <a:latin typeface="Lato Bold Bold"/>
            </a:endParaRPr>
          </a:p>
          <a:p>
            <a:pPr>
              <a:lnSpc>
                <a:spcPts val="2131"/>
              </a:lnSpc>
            </a:pPr>
            <a:r>
              <a:rPr lang="en-US" sz="1522">
                <a:solidFill>
                  <a:srgbClr val="000000"/>
                </a:solidFill>
                <a:latin typeface="Lato Bold Bold"/>
              </a:rPr>
              <a:t>JOINT VENTURE WITH MERCURY LOGISTICS / MUTUAL OWNERSHIP OF MERCURY TRANSPORTATION</a:t>
            </a:r>
          </a:p>
          <a:p>
            <a:pPr>
              <a:lnSpc>
                <a:spcPts val="2131"/>
              </a:lnSpc>
            </a:pPr>
            <a:endParaRPr lang="en-US" sz="1522">
              <a:solidFill>
                <a:srgbClr val="000000"/>
              </a:solidFill>
              <a:latin typeface="Lato Bold Bold"/>
            </a:endParaRPr>
          </a:p>
          <a:p>
            <a:pPr>
              <a:lnSpc>
                <a:spcPts val="2131"/>
              </a:lnSpc>
            </a:pPr>
            <a:r>
              <a:rPr lang="en-US" sz="1522">
                <a:solidFill>
                  <a:srgbClr val="000000"/>
                </a:solidFill>
                <a:latin typeface="Lato Bold Bold"/>
              </a:rPr>
              <a:t>BEST IN CLASS TECHNOLOGY AND VISIBILITY TOOLS</a:t>
            </a:r>
          </a:p>
          <a:p>
            <a:pPr>
              <a:lnSpc>
                <a:spcPts val="2131"/>
              </a:lnSpc>
            </a:pPr>
            <a:endParaRPr lang="en-US" sz="1522">
              <a:solidFill>
                <a:srgbClr val="000000"/>
              </a:solidFill>
              <a:latin typeface="Lato Bold Bold"/>
            </a:endParaRPr>
          </a:p>
          <a:p>
            <a:pPr>
              <a:lnSpc>
                <a:spcPts val="2131"/>
              </a:lnSpc>
            </a:pPr>
            <a:r>
              <a:rPr lang="en-US" sz="1522">
                <a:solidFill>
                  <a:srgbClr val="000000"/>
                </a:solidFill>
                <a:latin typeface="Lato Bold Bold"/>
              </a:rPr>
              <a:t>INDUSTRY TRAINED EXPERTS WITH DEEP ROOTS IN OIL AND GAS LOGISTICS</a:t>
            </a:r>
          </a:p>
        </p:txBody>
      </p:sp>
      <p:grpSp>
        <p:nvGrpSpPr>
          <p:cNvPr id="12" name="Group 12"/>
          <p:cNvGrpSpPr/>
          <p:nvPr/>
        </p:nvGrpSpPr>
        <p:grpSpPr>
          <a:xfrm>
            <a:off x="90296" y="96389"/>
            <a:ext cx="1554907" cy="1883671"/>
            <a:chOff x="0" y="0"/>
            <a:chExt cx="2073210" cy="2511562"/>
          </a:xfrm>
        </p:grpSpPr>
        <p:grpSp>
          <p:nvGrpSpPr>
            <p:cNvPr id="13" name="Group 13"/>
            <p:cNvGrpSpPr/>
            <p:nvPr/>
          </p:nvGrpSpPr>
          <p:grpSpPr>
            <a:xfrm rot="5399999">
              <a:off x="92512" y="420629"/>
              <a:ext cx="975482" cy="1135107"/>
              <a:chOff x="0" y="0"/>
              <a:chExt cx="698500" cy="812800"/>
            </a:xfrm>
          </p:grpSpPr>
          <p:sp>
            <p:nvSpPr>
              <p:cNvPr id="14" name="Freeform 14"/>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15" name="TextBox 15"/>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nvGrpSpPr>
            <p:cNvPr id="16" name="Group 16"/>
            <p:cNvGrpSpPr/>
            <p:nvPr/>
          </p:nvGrpSpPr>
          <p:grpSpPr>
            <a:xfrm rot="5399999">
              <a:off x="1005215" y="955826"/>
              <a:ext cx="975482" cy="1135107"/>
              <a:chOff x="0" y="0"/>
              <a:chExt cx="698500" cy="812800"/>
            </a:xfrm>
          </p:grpSpPr>
          <p:sp>
            <p:nvSpPr>
              <p:cNvPr id="17" name="Freeform 1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18" name="TextBox 18"/>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nvGrpSpPr>
            <p:cNvPr id="19" name="Group 19"/>
            <p:cNvGrpSpPr/>
            <p:nvPr/>
          </p:nvGrpSpPr>
          <p:grpSpPr>
            <a:xfrm rot="5399999">
              <a:off x="79812" y="1456267"/>
              <a:ext cx="975482" cy="1135107"/>
              <a:chOff x="0" y="0"/>
              <a:chExt cx="698500" cy="812800"/>
            </a:xfrm>
          </p:grpSpPr>
          <p:sp>
            <p:nvSpPr>
              <p:cNvPr id="20" name="Freeform 20"/>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21" name="TextBox 21"/>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nvGrpSpPr>
            <p:cNvPr id="22" name="Group 22"/>
            <p:cNvGrpSpPr/>
            <p:nvPr/>
          </p:nvGrpSpPr>
          <p:grpSpPr>
            <a:xfrm rot="5399999">
              <a:off x="1017915" y="-79812"/>
              <a:ext cx="975482" cy="1135107"/>
              <a:chOff x="0" y="0"/>
              <a:chExt cx="698500" cy="812800"/>
            </a:xfrm>
          </p:grpSpPr>
          <p:sp>
            <p:nvSpPr>
              <p:cNvPr id="23" name="Freeform 23"/>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D9E027"/>
              </a:solidFill>
            </p:spPr>
            <p:txBody>
              <a:bodyPr/>
              <a:lstStyle/>
              <a:p>
                <a:endParaRPr lang="en-US"/>
              </a:p>
            </p:txBody>
          </p:sp>
          <p:sp>
            <p:nvSpPr>
              <p:cNvPr id="24" name="TextBox 24"/>
              <p:cNvSpPr txBox="1"/>
              <p:nvPr/>
            </p:nvSpPr>
            <p:spPr>
              <a:xfrm>
                <a:off x="0" y="53975"/>
                <a:ext cx="698500" cy="619125"/>
              </a:xfrm>
              <a:prstGeom prst="rect">
                <a:avLst/>
              </a:prstGeom>
            </p:spPr>
            <p:txBody>
              <a:bodyPr lIns="45722" tIns="45722" rIns="45722" bIns="45722" rtlCol="0" anchor="ctr"/>
              <a:lstStyle/>
              <a:p>
                <a:pPr algn="ctr">
                  <a:lnSpc>
                    <a:spcPts val="3600"/>
                  </a:lnSpc>
                </a:pPr>
                <a:endParaRPr/>
              </a:p>
            </p:txBody>
          </p:sp>
        </p:grpSp>
      </p:grpSp>
      <p:sp>
        <p:nvSpPr>
          <p:cNvPr id="25" name="TextBox 25"/>
          <p:cNvSpPr txBox="1"/>
          <p:nvPr/>
        </p:nvSpPr>
        <p:spPr>
          <a:xfrm>
            <a:off x="1912648" y="401684"/>
            <a:ext cx="5719652" cy="375604"/>
          </a:xfrm>
          <a:prstGeom prst="rect">
            <a:avLst/>
          </a:prstGeom>
        </p:spPr>
        <p:txBody>
          <a:bodyPr lIns="0" tIns="0" rIns="0" bIns="0" rtlCol="0" anchor="t">
            <a:spAutoFit/>
          </a:bodyPr>
          <a:lstStyle/>
          <a:p>
            <a:pPr marL="0" lvl="0" indent="0">
              <a:lnSpc>
                <a:spcPts val="2918"/>
              </a:lnSpc>
              <a:spcBef>
                <a:spcPct val="0"/>
              </a:spcBef>
            </a:pPr>
            <a:r>
              <a:rPr lang="en-US" sz="2652">
                <a:solidFill>
                  <a:srgbClr val="D9E027"/>
                </a:solidFill>
                <a:latin typeface="Lato Bold Bold"/>
              </a:rPr>
              <a:t>BEEMAC INC.</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1054</TotalTime>
  <Words>908</Words>
  <Application>Microsoft Office PowerPoint</Application>
  <PresentationFormat>Custom</PresentationFormat>
  <Paragraphs>141</Paragraphs>
  <Slides>15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Good Times</vt:lpstr>
      <vt:lpstr>Arial</vt:lpstr>
      <vt:lpstr>Calibri</vt:lpstr>
      <vt:lpstr>Lato Bold</vt:lpstr>
      <vt:lpstr>Lato Bold Bold Italics</vt:lpstr>
      <vt:lpstr>Lato 2 Bold</vt:lpstr>
      <vt:lpstr>Lato Bold Bold</vt:lpstr>
      <vt:lpstr>Lato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Sales Deck Revision</dc:title>
  <dc:creator>Jaymie Ferrebee</dc:creator>
  <cp:lastModifiedBy>Jaymie Ferrebee</cp:lastModifiedBy>
  <cp:revision>4</cp:revision>
  <dcterms:created xsi:type="dcterms:W3CDTF">2006-08-16T00:00:00Z</dcterms:created>
  <dcterms:modified xsi:type="dcterms:W3CDTF">2023-11-29T13:11:00Z</dcterms:modified>
  <dc:identifier>DAFka5yed3o</dc:identifier>
</cp:coreProperties>
</file>